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1"/>
  </p:notesMasterIdLst>
  <p:sldIdLst>
    <p:sldId id="256" r:id="rId2"/>
    <p:sldId id="274" r:id="rId3"/>
    <p:sldId id="358" r:id="rId4"/>
    <p:sldId id="257" r:id="rId5"/>
    <p:sldId id="258" r:id="rId6"/>
    <p:sldId id="263" r:id="rId7"/>
    <p:sldId id="299" r:id="rId8"/>
    <p:sldId id="301" r:id="rId9"/>
    <p:sldId id="333" r:id="rId10"/>
    <p:sldId id="349" r:id="rId11"/>
    <p:sldId id="356" r:id="rId12"/>
    <p:sldId id="357" r:id="rId13"/>
    <p:sldId id="350" r:id="rId14"/>
    <p:sldId id="351" r:id="rId15"/>
    <p:sldId id="353" r:id="rId16"/>
    <p:sldId id="352" r:id="rId17"/>
    <p:sldId id="354" r:id="rId18"/>
    <p:sldId id="355" r:id="rId19"/>
    <p:sldId id="262" r:id="rId20"/>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902"/>
    <p:restoredTop sz="94633"/>
  </p:normalViewPr>
  <p:slideViewPr>
    <p:cSldViewPr>
      <p:cViewPr varScale="1">
        <p:scale>
          <a:sx n="90" d="100"/>
          <a:sy n="90" d="100"/>
        </p:scale>
        <p:origin x="1168" y="192"/>
      </p:cViewPr>
      <p:guideLst>
        <p:guide orient="horz" pos="2160"/>
        <p:guide pos="2880"/>
      </p:guideLst>
    </p:cSldViewPr>
  </p:slideViewPr>
  <p:notesTextViewPr>
    <p:cViewPr>
      <p:scale>
        <a:sx n="100" d="100"/>
        <a:sy n="100" d="100"/>
      </p:scale>
      <p:origin x="0" y="0"/>
    </p:cViewPr>
  </p:notesTextViewPr>
  <p:notesViewPr>
    <p:cSldViewPr>
      <p:cViewPr varScale="1">
        <p:scale>
          <a:sx n="70" d="100"/>
          <a:sy n="70" d="100"/>
        </p:scale>
        <p:origin x="3568"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3024FC0C-432F-024C-98C4-14D05CA1E4C6}" type="datetimeFigureOut">
              <a:rPr lang="en-US" smtClean="0"/>
              <a:t>1/4/23</a:t>
            </a:fld>
            <a:endParaRPr lang="en-US"/>
          </a:p>
        </p:txBody>
      </p:sp>
      <p:sp>
        <p:nvSpPr>
          <p:cNvPr id="4" name="Slide Image Placeholder 3"/>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6438"/>
            <a:ext cx="5680075" cy="3695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1138" y="8915400"/>
            <a:ext cx="3076575" cy="469900"/>
          </a:xfrm>
          <a:prstGeom prst="rect">
            <a:avLst/>
          </a:prstGeom>
        </p:spPr>
        <p:txBody>
          <a:bodyPr vert="horz" lIns="91440" tIns="45720" rIns="91440" bIns="45720" rtlCol="0" anchor="b"/>
          <a:lstStyle>
            <a:lvl1pPr algn="r">
              <a:defRPr sz="1200"/>
            </a:lvl1pPr>
          </a:lstStyle>
          <a:p>
            <a:fld id="{D6C3428F-6FF0-EC4B-8CCC-59918850A8B4}" type="slidenum">
              <a:rPr lang="en-US" smtClean="0"/>
              <a:t>‹#›</a:t>
            </a:fld>
            <a:endParaRPr lang="en-US"/>
          </a:p>
        </p:txBody>
      </p:sp>
    </p:spTree>
    <p:extLst>
      <p:ext uri="{BB962C8B-B14F-4D97-AF65-F5344CB8AC3E}">
        <p14:creationId xmlns:p14="http://schemas.microsoft.com/office/powerpoint/2010/main" val="1717912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1</a:t>
            </a:fld>
            <a:endParaRPr lang="en-US"/>
          </a:p>
        </p:txBody>
      </p:sp>
    </p:spTree>
    <p:extLst>
      <p:ext uri="{BB962C8B-B14F-4D97-AF65-F5344CB8AC3E}">
        <p14:creationId xmlns:p14="http://schemas.microsoft.com/office/powerpoint/2010/main" val="23600107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12</a:t>
            </a:fld>
            <a:endParaRPr lang="en-US"/>
          </a:p>
        </p:txBody>
      </p:sp>
    </p:spTree>
    <p:extLst>
      <p:ext uri="{BB962C8B-B14F-4D97-AF65-F5344CB8AC3E}">
        <p14:creationId xmlns:p14="http://schemas.microsoft.com/office/powerpoint/2010/main" val="3979777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13</a:t>
            </a:fld>
            <a:endParaRPr lang="en-US"/>
          </a:p>
        </p:txBody>
      </p:sp>
    </p:spTree>
    <p:extLst>
      <p:ext uri="{BB962C8B-B14F-4D97-AF65-F5344CB8AC3E}">
        <p14:creationId xmlns:p14="http://schemas.microsoft.com/office/powerpoint/2010/main" val="1547445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14</a:t>
            </a:fld>
            <a:endParaRPr lang="en-US"/>
          </a:p>
        </p:txBody>
      </p:sp>
    </p:spTree>
    <p:extLst>
      <p:ext uri="{BB962C8B-B14F-4D97-AF65-F5344CB8AC3E}">
        <p14:creationId xmlns:p14="http://schemas.microsoft.com/office/powerpoint/2010/main" val="8620546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15</a:t>
            </a:fld>
            <a:endParaRPr lang="en-US"/>
          </a:p>
        </p:txBody>
      </p:sp>
    </p:spTree>
    <p:extLst>
      <p:ext uri="{BB962C8B-B14F-4D97-AF65-F5344CB8AC3E}">
        <p14:creationId xmlns:p14="http://schemas.microsoft.com/office/powerpoint/2010/main" val="35073898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16</a:t>
            </a:fld>
            <a:endParaRPr lang="en-US"/>
          </a:p>
        </p:txBody>
      </p:sp>
    </p:spTree>
    <p:extLst>
      <p:ext uri="{BB962C8B-B14F-4D97-AF65-F5344CB8AC3E}">
        <p14:creationId xmlns:p14="http://schemas.microsoft.com/office/powerpoint/2010/main" val="33128769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17</a:t>
            </a:fld>
            <a:endParaRPr lang="en-US"/>
          </a:p>
        </p:txBody>
      </p:sp>
    </p:spTree>
    <p:extLst>
      <p:ext uri="{BB962C8B-B14F-4D97-AF65-F5344CB8AC3E}">
        <p14:creationId xmlns:p14="http://schemas.microsoft.com/office/powerpoint/2010/main" val="15579746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18</a:t>
            </a:fld>
            <a:endParaRPr lang="en-US"/>
          </a:p>
        </p:txBody>
      </p:sp>
    </p:spTree>
    <p:extLst>
      <p:ext uri="{BB962C8B-B14F-4D97-AF65-F5344CB8AC3E}">
        <p14:creationId xmlns:p14="http://schemas.microsoft.com/office/powerpoint/2010/main" val="31641072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19</a:t>
            </a:fld>
            <a:endParaRPr lang="en-US"/>
          </a:p>
        </p:txBody>
      </p:sp>
    </p:spTree>
    <p:extLst>
      <p:ext uri="{BB962C8B-B14F-4D97-AF65-F5344CB8AC3E}">
        <p14:creationId xmlns:p14="http://schemas.microsoft.com/office/powerpoint/2010/main" val="1812908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0088" y="38100"/>
            <a:ext cx="5699125" cy="4273550"/>
          </a:xfrm>
        </p:spPr>
      </p:sp>
      <p:sp>
        <p:nvSpPr>
          <p:cNvPr id="3" name="Notes Placeholder 2"/>
          <p:cNvSpPr>
            <a:spLocks noGrp="1"/>
          </p:cNvSpPr>
          <p:nvPr>
            <p:ph type="body" idx="1"/>
          </p:nvPr>
        </p:nvSpPr>
        <p:spPr>
          <a:xfrm>
            <a:off x="196850" y="4311650"/>
            <a:ext cx="6781800" cy="5035550"/>
          </a:xfrm>
        </p:spPr>
        <p:txBody>
          <a:bodyPr>
            <a:normAutofit lnSpcReduction="10000"/>
          </a:bodyPr>
          <a:lstStyle/>
          <a:p>
            <a:r>
              <a:rPr lang="en-US" sz="1000" dirty="0"/>
              <a:t>1 Timothy has long been called ”A manual of arms” for young preachers.  Imprisoned in Rome, nearing the end of his life, Paul provides old warrior language to his beloved young “son in the faith” instructing him regarding proper soldiering for Jesus Christ (1:2).  Written in about A.D. 64, the letter was very personal (but not private) and has language with military insinuations alluding to the goal of proper soldiering.  He begins the letter according to the “command” that comes from God; the “charge” to not teach any other doctrine and the “trust” that is demanded of soldiers to “wage the good warfare” (see 1:1; 18).   Soldiering for Jesus Christ is demanding.  Every young preacher needs to see the need of behaving themselves “in the household of God, which is the church of the living God, a pillar and buttress of the truth” (3:15).  Preaching is a trust.  But the instruction given to this young preacher from Ephesus is not for preachers only.  Guarding the trust (doctrine) is for all of us in the trenches.  Time and time again, Timothy proved himself worthy of Paul’s confidence in him.  He was one of Paul’s most trustworthy fellow laborers and Paul’s words flow out of a very deep relationship with him.  Paul’s instruction for Timothy is to stay at it, to man your post, to maintain the purity of the gospel, and to answer false doctrine with truth.  Doing less would result in disloyalty and betrayal to the trust that had been given him as an evangelist.  Paul reminds him ”to fight the good fight” of faith “keeping faith and a good conscience” (1:18-20).  Included in the instruction is the priority of prayer (2:1-2); the role of women (2:9-15); the qualifications of elders and deacons (3:1-13); the behavior of us all (3:14-16); the certainty of apostacy (4:1-10); to live with dignity in a godless world (2:11-16); to care for those in the household/church (chapter 5); and a strong warning to fight false teachers with warnings to the rich (chapter 6).  </a:t>
            </a:r>
          </a:p>
          <a:p>
            <a:endParaRPr lang="en-US" sz="1000" dirty="0"/>
          </a:p>
          <a:p>
            <a:r>
              <a:rPr lang="en-US" sz="1000" b="1" u="sng" dirty="0"/>
              <a:t>Application</a:t>
            </a:r>
          </a:p>
          <a:p>
            <a:endParaRPr lang="en-US" sz="1000" b="1" u="sng" dirty="0"/>
          </a:p>
          <a:p>
            <a:pPr marL="685800" lvl="1" indent="-228600">
              <a:buFont typeface="+mj-lt"/>
              <a:buAutoNum type="arabicPeriod"/>
            </a:pPr>
            <a:r>
              <a:rPr lang="en-US" sz="1000" dirty="0"/>
              <a:t>Christ is our hope (1:1).  In the worst and the best of times, we need not despair.  Christ is our hope! In the final moment of death, we need not despair.  Christ is our hope!</a:t>
            </a:r>
          </a:p>
          <a:p>
            <a:pPr marL="685800" lvl="1" indent="-228600">
              <a:buFont typeface="+mj-lt"/>
              <a:buAutoNum type="arabicPeriod"/>
            </a:pPr>
            <a:r>
              <a:rPr lang="en-US" sz="1000" dirty="0"/>
              <a:t>We must be vigilant toward false teachers.  We must </a:t>
            </a:r>
            <a:r>
              <a:rPr lang="en-US" sz="1000" i="1" dirty="0"/>
              <a:t>stay alert </a:t>
            </a:r>
            <a:r>
              <a:rPr lang="en-US" sz="1000" dirty="0"/>
              <a:t>(1:3-4); we must </a:t>
            </a:r>
            <a:r>
              <a:rPr lang="en-US" sz="1000" i="1" dirty="0"/>
              <a:t>stay focused </a:t>
            </a:r>
            <a:r>
              <a:rPr lang="en-US" sz="1000" dirty="0"/>
              <a:t>(1:5); we must </a:t>
            </a:r>
            <a:r>
              <a:rPr lang="en-US" sz="1000" i="1" dirty="0"/>
              <a:t>stay informed</a:t>
            </a:r>
            <a:r>
              <a:rPr lang="en-US" sz="1000" dirty="0"/>
              <a:t> (1:6-7).  </a:t>
            </a:r>
          </a:p>
          <a:p>
            <a:pPr marL="685800" lvl="1" indent="-228600">
              <a:buFont typeface="+mj-lt"/>
              <a:buAutoNum type="arabicPeriod"/>
            </a:pPr>
            <a:r>
              <a:rPr lang="en-US" sz="1000" dirty="0"/>
              <a:t>First of all pray! (2:1).  Pray for all men.  Pray for our rulers.  Pray for sinners.  This is not just a suggestion. </a:t>
            </a:r>
          </a:p>
          <a:p>
            <a:pPr marL="685800" lvl="1" indent="-228600">
              <a:buFont typeface="+mj-lt"/>
              <a:buAutoNum type="arabicPeriod"/>
            </a:pPr>
            <a:r>
              <a:rPr lang="en-US" sz="1000" dirty="0"/>
              <a:t>Men and women are to “lead a tranquil and quiet life” (2:2).  This is a demand for peace.  </a:t>
            </a:r>
          </a:p>
          <a:p>
            <a:pPr marL="685800" lvl="1" indent="-228600">
              <a:buFont typeface="+mj-lt"/>
              <a:buAutoNum type="arabicPeriod"/>
            </a:pPr>
            <a:r>
              <a:rPr lang="en-US" sz="1000" dirty="0"/>
              <a:t>Behavior is the key to any successful church: “Great is the mystery of godliness”  (1 </a:t>
            </a:r>
            <a:r>
              <a:rPr lang="en-US" sz="1000" dirty="0" err="1"/>
              <a:t>Ti</a:t>
            </a:r>
            <a:r>
              <a:rPr lang="en-US" sz="1000" dirty="0"/>
              <a:t>. 3:15-16).  </a:t>
            </a:r>
          </a:p>
          <a:p>
            <a:pPr marL="685800" lvl="1" indent="-228600">
              <a:buFont typeface="+mj-lt"/>
              <a:buAutoNum type="arabicPeriod"/>
            </a:pPr>
            <a:r>
              <a:rPr lang="en-US" sz="1000" dirty="0"/>
              <a:t>We must not neglect our young people (5:1 ff.).  </a:t>
            </a:r>
          </a:p>
          <a:p>
            <a:pPr marL="685800" lvl="1" indent="-228600">
              <a:buFont typeface="+mj-lt"/>
              <a:buAutoNum type="arabicPeriod"/>
            </a:pPr>
            <a:r>
              <a:rPr lang="en-US" sz="1000" dirty="0"/>
              <a:t>There is a way to “accuse an elder” and we must be careful to follow the instruction Paul gives to do so with witnesses.  It is not wrong to accuse but we must be careful to do it God’s way.  </a:t>
            </a:r>
          </a:p>
          <a:p>
            <a:pPr marL="685800" lvl="1" indent="-228600">
              <a:buFont typeface="+mj-lt"/>
              <a:buAutoNum type="arabicPeriod"/>
            </a:pPr>
            <a:endParaRPr lang="en-US" sz="1000" dirty="0"/>
          </a:p>
          <a:p>
            <a:pPr lvl="1"/>
            <a:endParaRPr lang="en-US" sz="1000" b="1" u="sng" dirty="0"/>
          </a:p>
          <a:p>
            <a:r>
              <a:rPr lang="en-US" sz="1000" b="1" dirty="0"/>
              <a:t>Key thought: </a:t>
            </a:r>
            <a:r>
              <a:rPr lang="en-US" sz="1000" dirty="0"/>
              <a:t>Notice the bookends of 1 Timothy: “not to teach strange doctrines, nor to pay attention to myths and endless genealogies” (1:3-4) with the book closing with instruction for Timothy to “avoid worldly and empty chatter. (6:20-21).  BEWARE OF FALSE TEACHERS…they often wear sheep’s clothing (Mt. 7:15).  </a:t>
            </a:r>
            <a:endParaRPr lang="en-US" sz="1000" b="1" dirty="0"/>
          </a:p>
          <a:p>
            <a:pPr marL="685800" lvl="1" indent="-228600">
              <a:buFont typeface="+mj-lt"/>
              <a:buAutoNum type="arabicPeriod"/>
            </a:pPr>
            <a:endParaRPr lang="en-US" b="1" u="sng" dirty="0"/>
          </a:p>
        </p:txBody>
      </p:sp>
    </p:spTree>
    <p:extLst>
      <p:ext uri="{BB962C8B-B14F-4D97-AF65-F5344CB8AC3E}">
        <p14:creationId xmlns:p14="http://schemas.microsoft.com/office/powerpoint/2010/main" val="2685395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798275-9B62-C545-AFFB-8629DA586586}" type="slidenum">
              <a:rPr lang="en-US" smtClean="0"/>
              <a:t>4</a:t>
            </a:fld>
            <a:endParaRPr lang="en-US"/>
          </a:p>
        </p:txBody>
      </p:sp>
    </p:spTree>
    <p:extLst>
      <p:ext uri="{BB962C8B-B14F-4D97-AF65-F5344CB8AC3E}">
        <p14:creationId xmlns:p14="http://schemas.microsoft.com/office/powerpoint/2010/main" val="2003183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120650" y="6064250"/>
            <a:ext cx="5964238" cy="3200400"/>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6</a:t>
            </a:fld>
            <a:endParaRPr lang="en-US" dirty="0"/>
          </a:p>
        </p:txBody>
      </p:sp>
    </p:spTree>
    <p:extLst>
      <p:ext uri="{BB962C8B-B14F-4D97-AF65-F5344CB8AC3E}">
        <p14:creationId xmlns:p14="http://schemas.microsoft.com/office/powerpoint/2010/main" val="2057503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7</a:t>
            </a:fld>
            <a:endParaRPr lang="en-US" dirty="0"/>
          </a:p>
        </p:txBody>
      </p:sp>
    </p:spTree>
    <p:extLst>
      <p:ext uri="{BB962C8B-B14F-4D97-AF65-F5344CB8AC3E}">
        <p14:creationId xmlns:p14="http://schemas.microsoft.com/office/powerpoint/2010/main" val="120883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8</a:t>
            </a:fld>
            <a:endParaRPr lang="en-US" dirty="0"/>
          </a:p>
        </p:txBody>
      </p:sp>
    </p:spTree>
    <p:extLst>
      <p:ext uri="{BB962C8B-B14F-4D97-AF65-F5344CB8AC3E}">
        <p14:creationId xmlns:p14="http://schemas.microsoft.com/office/powerpoint/2010/main" val="901476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9</a:t>
            </a:fld>
            <a:endParaRPr lang="en-US"/>
          </a:p>
        </p:txBody>
      </p:sp>
    </p:spTree>
    <p:extLst>
      <p:ext uri="{BB962C8B-B14F-4D97-AF65-F5344CB8AC3E}">
        <p14:creationId xmlns:p14="http://schemas.microsoft.com/office/powerpoint/2010/main" val="2421640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10</a:t>
            </a:fld>
            <a:endParaRPr lang="en-US"/>
          </a:p>
        </p:txBody>
      </p:sp>
    </p:spTree>
    <p:extLst>
      <p:ext uri="{BB962C8B-B14F-4D97-AF65-F5344CB8AC3E}">
        <p14:creationId xmlns:p14="http://schemas.microsoft.com/office/powerpoint/2010/main" val="21936317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11</a:t>
            </a:fld>
            <a:endParaRPr lang="en-US"/>
          </a:p>
        </p:txBody>
      </p:sp>
    </p:spTree>
    <p:extLst>
      <p:ext uri="{BB962C8B-B14F-4D97-AF65-F5344CB8AC3E}">
        <p14:creationId xmlns:p14="http://schemas.microsoft.com/office/powerpoint/2010/main" val="2647932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1/4/23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1/4/23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1 Timothy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p&#10;&#10;Description automatically generated">
            <a:extLst>
              <a:ext uri="{FF2B5EF4-FFF2-40B4-BE49-F238E27FC236}">
                <a16:creationId xmlns:a16="http://schemas.microsoft.com/office/drawing/2014/main" id="{9619DC5D-3666-4844-8BBC-FD407BB3B5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374"/>
            <a:ext cx="9144000" cy="6865374"/>
          </a:xfrm>
          <a:prstGeom prst="rect">
            <a:avLst/>
          </a:prstGeom>
        </p:spPr>
      </p:pic>
    </p:spTree>
    <p:extLst>
      <p:ext uri="{BB962C8B-B14F-4D97-AF65-F5344CB8AC3E}">
        <p14:creationId xmlns:p14="http://schemas.microsoft.com/office/powerpoint/2010/main" val="3116694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D1DAF-8276-8542-9A80-89ECE9A38573}"/>
              </a:ext>
            </a:extLst>
          </p:cNvPr>
          <p:cNvSpPr>
            <a:spLocks noGrp="1"/>
          </p:cNvSpPr>
          <p:nvPr>
            <p:ph type="title"/>
          </p:nvPr>
        </p:nvSpPr>
        <p:spPr/>
        <p:txBody>
          <a:bodyPr>
            <a:normAutofit/>
          </a:bodyPr>
          <a:lstStyle/>
          <a:p>
            <a:r>
              <a:rPr lang="en-US" sz="3200" dirty="0"/>
              <a:t>The theme in 1,2 Timothy and Titus </a:t>
            </a:r>
          </a:p>
        </p:txBody>
      </p:sp>
      <p:sp>
        <p:nvSpPr>
          <p:cNvPr id="3" name="Content Placeholder 2">
            <a:extLst>
              <a:ext uri="{FF2B5EF4-FFF2-40B4-BE49-F238E27FC236}">
                <a16:creationId xmlns:a16="http://schemas.microsoft.com/office/drawing/2014/main" id="{4E113C4B-CC0E-3B4D-A6F0-B7BF41E81027}"/>
              </a:ext>
            </a:extLst>
          </p:cNvPr>
          <p:cNvSpPr>
            <a:spLocks noGrp="1"/>
          </p:cNvSpPr>
          <p:nvPr>
            <p:ph idx="1"/>
          </p:nvPr>
        </p:nvSpPr>
        <p:spPr>
          <a:xfrm>
            <a:off x="29029" y="1408176"/>
            <a:ext cx="8915400" cy="5026153"/>
          </a:xfrm>
        </p:spPr>
        <p:txBody>
          <a:bodyPr>
            <a:normAutofit fontScale="92500"/>
          </a:bodyPr>
          <a:lstStyle/>
          <a:p>
            <a:pPr marL="118872" indent="0">
              <a:buNone/>
            </a:pPr>
            <a:r>
              <a:rPr lang="en-US" sz="2200" dirty="0"/>
              <a:t>“Paul’s primary concern in 1 &amp; 2 Timothy and Titus was that truth be protected, preserved, and practiced.  A key term in the letters is “sound.”  Paul uses the expressions “sound in the faith” and “sound in speech” (Tit. 2:2, 8), but he especially spoke of “sound doctrine” and “sound words” (1 </a:t>
            </a:r>
            <a:r>
              <a:rPr lang="en-US" sz="2200" dirty="0" err="1"/>
              <a:t>Ti</a:t>
            </a:r>
            <a:r>
              <a:rPr lang="en-US" sz="2200" dirty="0"/>
              <a:t>. 6:3; 2 </a:t>
            </a:r>
            <a:r>
              <a:rPr lang="en-US" sz="2200" dirty="0" err="1"/>
              <a:t>Ti</a:t>
            </a:r>
            <a:r>
              <a:rPr lang="en-US" sz="2200" dirty="0"/>
              <a:t>. 4:3; Tit. 1:9; 2:1)…Conversely, we must beware of “unsound doctrine” --- teaching that contains error, teaching that promotes spiritual disease.  In 1 </a:t>
            </a:r>
            <a:r>
              <a:rPr lang="en-US" sz="2200" dirty="0" err="1"/>
              <a:t>Ti</a:t>
            </a:r>
            <a:r>
              <a:rPr lang="en-US" sz="2200" dirty="0"/>
              <a:t>. 6:4, Paul spoke of one who ”has a morbid interest in controversial questions” (RSV)  “Morbid” is translated  from the Greek (</a:t>
            </a:r>
            <a:r>
              <a:rPr lang="en-US" sz="2200" i="1" dirty="0" err="1"/>
              <a:t>noseo</a:t>
            </a:r>
            <a:r>
              <a:rPr lang="en-US" sz="2200" dirty="0"/>
              <a:t>), which means “be sick or ailing.”  The related noun (</a:t>
            </a:r>
            <a:r>
              <a:rPr lang="en-US" sz="2200" i="1" dirty="0" err="1"/>
              <a:t>nosos</a:t>
            </a:r>
            <a:r>
              <a:rPr lang="en-US" sz="2200" dirty="0"/>
              <a:t>) refers literally to a “physical malady, disease, illness” and figuratively to “a moral malady, disease.”  The NIV translates </a:t>
            </a:r>
            <a:r>
              <a:rPr lang="en-US" sz="2200" i="1" dirty="0" err="1"/>
              <a:t>noseo</a:t>
            </a:r>
            <a:r>
              <a:rPr lang="en-US" sz="2200" i="1" dirty="0"/>
              <a:t> </a:t>
            </a:r>
            <a:r>
              <a:rPr lang="en-US" sz="2200" dirty="0"/>
              <a:t>as unhealthy or </a:t>
            </a:r>
            <a:r>
              <a:rPr lang="en-US" sz="2200" i="1" dirty="0"/>
              <a:t>strange </a:t>
            </a:r>
            <a:r>
              <a:rPr lang="en-US" sz="2200" dirty="0"/>
              <a:t>doctrines (1:3).” </a:t>
            </a:r>
            <a:r>
              <a:rPr lang="en-US" sz="2200" i="1" dirty="0"/>
              <a:t>(Note: the NASV says “sick,” the ESV says “unhealthy,” the NKJ says “obsessive” -RCF).  </a:t>
            </a:r>
          </a:p>
          <a:p>
            <a:pPr marL="118872" indent="0">
              <a:buNone/>
            </a:pPr>
            <a:endParaRPr lang="en-US" sz="2200" dirty="0"/>
          </a:p>
          <a:p>
            <a:pPr marL="118872" indent="0">
              <a:buNone/>
            </a:pPr>
            <a:r>
              <a:rPr lang="en-US" sz="2200" dirty="0"/>
              <a:t>“What was the “unhealthy” teaching Timothy had to confront? It appears to have been a combination of warped Judaism (1:9-10; see Tit. 1:14), Greek philosophy (Gnosticism),  Oriental mysticism (occult), and perverted Christianity." </a:t>
            </a:r>
          </a:p>
        </p:txBody>
      </p:sp>
      <p:sp>
        <p:nvSpPr>
          <p:cNvPr id="4" name="TextBox 3">
            <a:extLst>
              <a:ext uri="{FF2B5EF4-FFF2-40B4-BE49-F238E27FC236}">
                <a16:creationId xmlns:a16="http://schemas.microsoft.com/office/drawing/2014/main" id="{EBCA3FAF-8C08-4645-B762-E360853B91E4}"/>
              </a:ext>
            </a:extLst>
          </p:cNvPr>
          <p:cNvSpPr txBox="1"/>
          <p:nvPr/>
        </p:nvSpPr>
        <p:spPr>
          <a:xfrm>
            <a:off x="1981200" y="6400284"/>
            <a:ext cx="6132513" cy="338554"/>
          </a:xfrm>
          <a:prstGeom prst="rect">
            <a:avLst/>
          </a:prstGeom>
          <a:noFill/>
        </p:spPr>
        <p:txBody>
          <a:bodyPr wrap="none" rtlCol="0">
            <a:spAutoFit/>
          </a:bodyPr>
          <a:lstStyle/>
          <a:p>
            <a:r>
              <a:rPr lang="en-US" sz="1600" dirty="0"/>
              <a:t>---David L. Roper, Truth For Today, 1 &amp; 2 Timothy And Titus, page 23-25</a:t>
            </a:r>
          </a:p>
        </p:txBody>
      </p:sp>
    </p:spTree>
    <p:extLst>
      <p:ext uri="{BB962C8B-B14F-4D97-AF65-F5344CB8AC3E}">
        <p14:creationId xmlns:p14="http://schemas.microsoft.com/office/powerpoint/2010/main" val="3878208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1323EED-D71F-4C41-846D-1E0A8D77D154}"/>
              </a:ext>
            </a:extLst>
          </p:cNvPr>
          <p:cNvSpPr txBox="1">
            <a:spLocks noGrp="1"/>
          </p:cNvSpPr>
          <p:nvPr>
            <p:ph idx="1"/>
          </p:nvPr>
        </p:nvSpPr>
        <p:spPr>
          <a:xfrm>
            <a:off x="0" y="1447800"/>
            <a:ext cx="9144000" cy="3185487"/>
          </a:xfrm>
          <a:prstGeom prst="rect">
            <a:avLst/>
          </a:prstGeom>
          <a:solidFill>
            <a:schemeClr val="bg1"/>
          </a:solidFill>
        </p:spPr>
        <p:txBody>
          <a:bodyPr wrap="square" rtlCol="0">
            <a:spAutoFit/>
          </a:bodyPr>
          <a:lstStyle/>
          <a:p>
            <a:pPr marL="457200" indent="-457200">
              <a:buFont typeface="+mj-lt"/>
              <a:buAutoNum type="arabicPeriod"/>
            </a:pPr>
            <a:r>
              <a:rPr lang="en-US" sz="2200" dirty="0"/>
              <a:t>Any teaching that adds to God’s Word --- as did the “myths” (1:4) --- is </a:t>
            </a:r>
            <a:r>
              <a:rPr lang="en-US" sz="2200" i="1" dirty="0"/>
              <a:t>unhealthy teaching</a:t>
            </a:r>
            <a:r>
              <a:rPr lang="en-US" sz="2200" dirty="0"/>
              <a:t>.</a:t>
            </a:r>
          </a:p>
          <a:p>
            <a:pPr marL="514350" indent="-514350">
              <a:buFont typeface="+mj-lt"/>
              <a:buAutoNum type="arabicPeriod"/>
            </a:pPr>
            <a:r>
              <a:rPr lang="en-US" sz="2200" dirty="0"/>
              <a:t>Any teaching that takes away from God’s Word ---as did the teaching that “the resurrection” is past (2 </a:t>
            </a:r>
            <a:r>
              <a:rPr lang="en-US" sz="2200" dirty="0" err="1"/>
              <a:t>Ti</a:t>
            </a:r>
            <a:r>
              <a:rPr lang="en-US" sz="2200" dirty="0"/>
              <a:t>. 2:18) --- is </a:t>
            </a:r>
            <a:r>
              <a:rPr lang="en-US" sz="2200" i="1" dirty="0"/>
              <a:t>unhealthy teaching</a:t>
            </a:r>
            <a:r>
              <a:rPr lang="en-US" sz="2200" dirty="0"/>
              <a:t>.</a:t>
            </a:r>
          </a:p>
          <a:p>
            <a:pPr marL="514350" indent="-514350">
              <a:buFont typeface="+mj-lt"/>
              <a:buAutoNum type="arabicPeriod"/>
            </a:pPr>
            <a:r>
              <a:rPr lang="en-US" sz="2200" dirty="0"/>
              <a:t>Any teaching that diverts attention away from God’s plan for our salvation (1:4, 15) --- as did the “strange doctrines” of 1:3 --- is </a:t>
            </a:r>
            <a:r>
              <a:rPr lang="en-US" sz="2200" i="1" dirty="0"/>
              <a:t>unhealthy teaching</a:t>
            </a:r>
            <a:r>
              <a:rPr lang="en-US" sz="2200" dirty="0"/>
              <a:t>.  </a:t>
            </a:r>
          </a:p>
          <a:p>
            <a:pPr marL="514350" indent="-514350">
              <a:buFont typeface="+mj-lt"/>
              <a:buAutoNum type="arabicPeriod"/>
            </a:pPr>
            <a:r>
              <a:rPr lang="en-US" sz="2200" dirty="0"/>
              <a:t>Any teaching that results in “envy, strife, abusive language, evil suspicions, and constant friction” (6:4-5) --- as did the “strange doctrines” of 1:3 --- is </a:t>
            </a:r>
            <a:r>
              <a:rPr lang="en-US" sz="2200" i="1" dirty="0"/>
              <a:t>unhealthy teaching</a:t>
            </a:r>
            <a:r>
              <a:rPr lang="en-US" sz="2200" dirty="0"/>
              <a:t>.    </a:t>
            </a:r>
          </a:p>
        </p:txBody>
      </p:sp>
      <p:sp>
        <p:nvSpPr>
          <p:cNvPr id="5" name="TextBox 4">
            <a:extLst>
              <a:ext uri="{FF2B5EF4-FFF2-40B4-BE49-F238E27FC236}">
                <a16:creationId xmlns:a16="http://schemas.microsoft.com/office/drawing/2014/main" id="{C83907A2-9F07-5643-BE77-CB6019C649FB}"/>
              </a:ext>
            </a:extLst>
          </p:cNvPr>
          <p:cNvSpPr txBox="1"/>
          <p:nvPr/>
        </p:nvSpPr>
        <p:spPr>
          <a:xfrm>
            <a:off x="114300" y="4665713"/>
            <a:ext cx="8915400" cy="2123658"/>
          </a:xfrm>
          <a:prstGeom prst="rect">
            <a:avLst/>
          </a:prstGeom>
          <a:solidFill>
            <a:schemeClr val="accent1"/>
          </a:solidFill>
        </p:spPr>
        <p:txBody>
          <a:bodyPr wrap="square" rtlCol="0">
            <a:spAutoFit/>
          </a:bodyPr>
          <a:lstStyle/>
          <a:p>
            <a:r>
              <a:rPr lang="en-US" sz="2200" dirty="0"/>
              <a:t>“Paul understood the appeal of such teaching.  Many people love to have “their ears tickled” (2 </a:t>
            </a:r>
            <a:r>
              <a:rPr lang="en-US" sz="2200" dirty="0" err="1"/>
              <a:t>Ti</a:t>
            </a:r>
            <a:r>
              <a:rPr lang="en-US" sz="2200" dirty="0"/>
              <a:t>. 4:3), those more concerned with what is </a:t>
            </a:r>
            <a:r>
              <a:rPr lang="en-US" sz="2200" i="1" dirty="0"/>
              <a:t>new </a:t>
            </a:r>
            <a:r>
              <a:rPr lang="en-US" sz="2200" dirty="0"/>
              <a:t>than with what is </a:t>
            </a:r>
            <a:r>
              <a:rPr lang="en-US" sz="2200" i="1" dirty="0"/>
              <a:t>true.  </a:t>
            </a:r>
            <a:r>
              <a:rPr lang="en-US" sz="2200" dirty="0"/>
              <a:t>He strongly urged Timothy to “guard the truth with which he had been entrusted” (6:20), to “preach the word” (2 </a:t>
            </a:r>
            <a:r>
              <a:rPr lang="en-US" sz="2200" dirty="0" err="1"/>
              <a:t>Ti</a:t>
            </a:r>
            <a:r>
              <a:rPr lang="en-US" sz="2200" dirty="0"/>
              <a:t>. 4:2), and to charge false teachers “not to teach strange doctrines” (1 </a:t>
            </a:r>
            <a:r>
              <a:rPr lang="en-US" sz="2200" dirty="0" err="1"/>
              <a:t>Ti</a:t>
            </a:r>
            <a:r>
              <a:rPr lang="en-US" sz="2200" dirty="0"/>
              <a:t>. 1:3).  We dare not do less today.</a:t>
            </a:r>
            <a:r>
              <a:rPr lang="en-US" sz="2100" dirty="0"/>
              <a:t>” </a:t>
            </a:r>
            <a:r>
              <a:rPr lang="en-US" sz="2200" dirty="0"/>
              <a:t>--- </a:t>
            </a:r>
            <a:r>
              <a:rPr lang="en-US" sz="1600" dirty="0"/>
              <a:t>Roper</a:t>
            </a:r>
            <a:r>
              <a:rPr lang="en-US" sz="1600" i="1" dirty="0"/>
              <a:t>, Ibid</a:t>
            </a:r>
            <a:r>
              <a:rPr lang="en-US" sz="1600" dirty="0"/>
              <a:t> </a:t>
            </a:r>
          </a:p>
        </p:txBody>
      </p:sp>
      <p:sp>
        <p:nvSpPr>
          <p:cNvPr id="6" name="Title 5">
            <a:extLst>
              <a:ext uri="{FF2B5EF4-FFF2-40B4-BE49-F238E27FC236}">
                <a16:creationId xmlns:a16="http://schemas.microsoft.com/office/drawing/2014/main" id="{0A6BBEE5-1428-0F4F-8017-A82B572D19C5}"/>
              </a:ext>
            </a:extLst>
          </p:cNvPr>
          <p:cNvSpPr>
            <a:spLocks noGrp="1"/>
          </p:cNvSpPr>
          <p:nvPr>
            <p:ph type="title"/>
          </p:nvPr>
        </p:nvSpPr>
        <p:spPr/>
        <p:txBody>
          <a:bodyPr>
            <a:normAutofit/>
          </a:bodyPr>
          <a:lstStyle/>
          <a:p>
            <a:r>
              <a:rPr lang="en-US" sz="3200" dirty="0"/>
              <a:t>What “Unhealthy” teaching is…</a:t>
            </a:r>
          </a:p>
        </p:txBody>
      </p:sp>
    </p:spTree>
    <p:extLst>
      <p:ext uri="{BB962C8B-B14F-4D97-AF65-F5344CB8AC3E}">
        <p14:creationId xmlns:p14="http://schemas.microsoft.com/office/powerpoint/2010/main" val="330352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4AB16-99A8-E04E-A397-33AEBD541C2F}"/>
              </a:ext>
            </a:extLst>
          </p:cNvPr>
          <p:cNvSpPr>
            <a:spLocks noGrp="1"/>
          </p:cNvSpPr>
          <p:nvPr>
            <p:ph type="title"/>
          </p:nvPr>
        </p:nvSpPr>
        <p:spPr/>
        <p:txBody>
          <a:bodyPr>
            <a:normAutofit/>
          </a:bodyPr>
          <a:lstStyle/>
          <a:p>
            <a:r>
              <a:rPr lang="en-US" sz="3200"/>
              <a:t>Who wrote the book?</a:t>
            </a:r>
          </a:p>
        </p:txBody>
      </p:sp>
      <p:sp>
        <p:nvSpPr>
          <p:cNvPr id="3" name="Content Placeholder 2">
            <a:extLst>
              <a:ext uri="{FF2B5EF4-FFF2-40B4-BE49-F238E27FC236}">
                <a16:creationId xmlns:a16="http://schemas.microsoft.com/office/drawing/2014/main" id="{564299A8-753A-D941-B49E-169005E7E62D}"/>
              </a:ext>
            </a:extLst>
          </p:cNvPr>
          <p:cNvSpPr>
            <a:spLocks noGrp="1"/>
          </p:cNvSpPr>
          <p:nvPr>
            <p:ph idx="1"/>
          </p:nvPr>
        </p:nvSpPr>
        <p:spPr>
          <a:xfrm>
            <a:off x="152400" y="1524000"/>
            <a:ext cx="8839200" cy="5486400"/>
          </a:xfrm>
        </p:spPr>
        <p:txBody>
          <a:bodyPr>
            <a:noAutofit/>
          </a:bodyPr>
          <a:lstStyle/>
          <a:p>
            <a:pPr marL="118872" indent="0">
              <a:buNone/>
            </a:pPr>
            <a:r>
              <a:rPr lang="en-US" sz="2100" dirty="0"/>
              <a:t>Incorrectly, many refer to the two letters to Timothy and the one to Titus as the “Pastoral Epistles.”  This is due to the misconception that the preacher is a “pastor” (shepherd) of a local church.    Neither Timothy nor Titus were described as pastors in the Bible sense of the word.  Timothy was called a “minister” (1 </a:t>
            </a:r>
            <a:r>
              <a:rPr lang="en-US" sz="2100" dirty="0" err="1"/>
              <a:t>Ti</a:t>
            </a:r>
            <a:r>
              <a:rPr lang="en-US" sz="2100" dirty="0"/>
              <a:t>. 4:6) and was told to “preach the word” (2 </a:t>
            </a:r>
            <a:r>
              <a:rPr lang="en-US" sz="2100" dirty="0" err="1"/>
              <a:t>Ti</a:t>
            </a:r>
            <a:r>
              <a:rPr lang="en-US" sz="2100" dirty="0"/>
              <a:t>. 4:2) and “to do the work of an evangelist” (2 </a:t>
            </a:r>
            <a:r>
              <a:rPr lang="en-US" sz="2100" dirty="0" err="1"/>
              <a:t>Ti</a:t>
            </a:r>
            <a:r>
              <a:rPr lang="en-US" sz="2100" dirty="0"/>
              <a:t>. 4:5). Nowhere are they designated as “pastors” (</a:t>
            </a:r>
            <a:r>
              <a:rPr lang="en-US" sz="2100" i="1" dirty="0" err="1"/>
              <a:t>poimen</a:t>
            </a:r>
            <a:r>
              <a:rPr lang="en-US" sz="2100" i="1" dirty="0"/>
              <a:t>) </a:t>
            </a:r>
            <a:r>
              <a:rPr lang="en-US" sz="2100" dirty="0"/>
              <a:t>that is translated as shepherd.  Since the primary subject matter is related to the work of a minister, these letters would more appropriately be called “Minister Epistles.”  In addition to the nine other Pauline epistles that are written to churches, four are addressed to individuals: 1 and 2 Timothy, Titus, and Philemon.  It is generally believed that after two years of imprisonment in Rome (Acts 28:30-31), Paul was released and enjoyed freedom two or three years.  During thus time of liberty he wrote 1 Timothy and Titus, probably about 64-66 AD. He was later arrested again at which time he wrote 2 Timothy shortly before his execution in approximately 67 AD (so says the historian Eusebius).  </a:t>
            </a:r>
          </a:p>
        </p:txBody>
      </p:sp>
    </p:spTree>
    <p:extLst>
      <p:ext uri="{BB962C8B-B14F-4D97-AF65-F5344CB8AC3E}">
        <p14:creationId xmlns:p14="http://schemas.microsoft.com/office/powerpoint/2010/main" val="3560102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8DD58-4CC6-1F45-B312-15815AE34C6B}"/>
              </a:ext>
            </a:extLst>
          </p:cNvPr>
          <p:cNvSpPr>
            <a:spLocks noGrp="1"/>
          </p:cNvSpPr>
          <p:nvPr>
            <p:ph type="title"/>
          </p:nvPr>
        </p:nvSpPr>
        <p:spPr/>
        <p:txBody>
          <a:bodyPr>
            <a:normAutofit/>
          </a:bodyPr>
          <a:lstStyle/>
          <a:p>
            <a:r>
              <a:rPr lang="en-US" sz="3200"/>
              <a:t>Where are we?</a:t>
            </a:r>
          </a:p>
        </p:txBody>
      </p:sp>
      <p:sp>
        <p:nvSpPr>
          <p:cNvPr id="3" name="Content Placeholder 2">
            <a:extLst>
              <a:ext uri="{FF2B5EF4-FFF2-40B4-BE49-F238E27FC236}">
                <a16:creationId xmlns:a16="http://schemas.microsoft.com/office/drawing/2014/main" id="{0503964A-D645-4F4E-96BB-0B9B61D5B060}"/>
              </a:ext>
            </a:extLst>
          </p:cNvPr>
          <p:cNvSpPr>
            <a:spLocks noGrp="1"/>
          </p:cNvSpPr>
          <p:nvPr>
            <p:ph idx="1"/>
          </p:nvPr>
        </p:nvSpPr>
        <p:spPr>
          <a:xfrm>
            <a:off x="152400" y="1600200"/>
            <a:ext cx="8839200" cy="5102352"/>
          </a:xfrm>
        </p:spPr>
        <p:txBody>
          <a:bodyPr>
            <a:normAutofit fontScale="77500" lnSpcReduction="20000"/>
          </a:bodyPr>
          <a:lstStyle/>
          <a:p>
            <a:pPr marL="118872" indent="0">
              <a:buNone/>
            </a:pPr>
            <a:r>
              <a:rPr lang="en-US" sz="2700" dirty="0"/>
              <a:t>Timothy was a son of a Greek father and a devout Jewish mother (Act 16:1-3).  He was taught by his mother (Lois) and grandmother (Eunice) from early childhood (2 </a:t>
            </a:r>
            <a:r>
              <a:rPr lang="en-US" sz="2700" dirty="0" err="1"/>
              <a:t>Ti</a:t>
            </a:r>
            <a:r>
              <a:rPr lang="en-US" sz="2700" dirty="0"/>
              <a:t>. 1:5; 3:15).  It is inferred that he grew up in Lystra in which Paul and Barnabas preached on the first missionary journey (Act 14:6, 23).  When Paul came back through Lystra on his second journey, Timothy joined with him and from that time forward became both co-laborer and a a dear friend--- his son in the faith (1 </a:t>
            </a:r>
            <a:r>
              <a:rPr lang="en-US" sz="2700" dirty="0" err="1"/>
              <a:t>Ti</a:t>
            </a:r>
            <a:r>
              <a:rPr lang="en-US" sz="2700" dirty="0"/>
              <a:t>. 1:2).  Luke’s record ends in Acts with Paul in prison awaiting a hearing with the Roman emperor, a privilege of appeal that all Roman citizens possessed.  Evidence for his release is based on inferences in a few of his letters as well as by uninspired early writers. The writing of the “Minister’s Epistles” clearly dates to a time after the events of Acts.  So where was Paul when he wrote 1 Timothy?  Paul had expected the Romans to release him from prison, something that likely happened near the end of AD 62 (Phil. 2:24). His release allowed him the opportunity to travel to Ephesus and eventually leave Timothy there to minister at that church. Paul then went on to preach in Macedonia, where he heard reports of Timothy’s work at Ephesus that prompted him to write 1 Timothy about A.D 66.  .    </a:t>
            </a:r>
            <a:endParaRPr lang="en-US" sz="2600" dirty="0"/>
          </a:p>
          <a:p>
            <a:endParaRPr lang="en-US" dirty="0"/>
          </a:p>
        </p:txBody>
      </p:sp>
    </p:spTree>
    <p:extLst>
      <p:ext uri="{BB962C8B-B14F-4D97-AF65-F5344CB8AC3E}">
        <p14:creationId xmlns:p14="http://schemas.microsoft.com/office/powerpoint/2010/main" val="3070327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8F264-252B-1442-BCC1-41D62A1A41BD}"/>
              </a:ext>
            </a:extLst>
          </p:cNvPr>
          <p:cNvSpPr>
            <a:spLocks noGrp="1"/>
          </p:cNvSpPr>
          <p:nvPr>
            <p:ph type="title"/>
          </p:nvPr>
        </p:nvSpPr>
        <p:spPr/>
        <p:txBody>
          <a:bodyPr>
            <a:normAutofit/>
          </a:bodyPr>
          <a:lstStyle/>
          <a:p>
            <a:r>
              <a:rPr lang="en-US" sz="3200"/>
              <a:t>Why is 1 Timothy so important?</a:t>
            </a:r>
          </a:p>
        </p:txBody>
      </p:sp>
      <p:sp>
        <p:nvSpPr>
          <p:cNvPr id="3" name="Content Placeholder 2">
            <a:extLst>
              <a:ext uri="{FF2B5EF4-FFF2-40B4-BE49-F238E27FC236}">
                <a16:creationId xmlns:a16="http://schemas.microsoft.com/office/drawing/2014/main" id="{EAD2ED7F-8778-BF40-B769-F2B5F97BAC8A}"/>
              </a:ext>
            </a:extLst>
          </p:cNvPr>
          <p:cNvSpPr>
            <a:spLocks noGrp="1"/>
          </p:cNvSpPr>
          <p:nvPr>
            <p:ph idx="1"/>
          </p:nvPr>
        </p:nvSpPr>
        <p:spPr>
          <a:xfrm>
            <a:off x="76200" y="1420368"/>
            <a:ext cx="8991600" cy="5449824"/>
          </a:xfrm>
        </p:spPr>
        <p:txBody>
          <a:bodyPr>
            <a:noAutofit/>
          </a:bodyPr>
          <a:lstStyle/>
          <a:p>
            <a:pPr marL="118872" indent="0">
              <a:buNone/>
            </a:pPr>
            <a:r>
              <a:rPr lang="en-US" sz="2000" dirty="0"/>
              <a:t>Timothy was not a pastor, he was an evangelist, and his primary duty was to “preach the word” (2 </a:t>
            </a:r>
            <a:r>
              <a:rPr lang="en-US" sz="2000" dirty="0" err="1"/>
              <a:t>Ti</a:t>
            </a:r>
            <a:r>
              <a:rPr lang="en-US" sz="2000" dirty="0"/>
              <a:t>. 4:2, 5).  First Timothy presents the most explicit and complete instructions for church leadership and organization in the entire Bible.  Paul’s instruction on how to conduct oneself in the church (4:16) can be divided into two parts: “Take heed unto </a:t>
            </a:r>
            <a:r>
              <a:rPr lang="en-US" sz="2000" b="1" dirty="0"/>
              <a:t>thyself</a:t>
            </a:r>
            <a:r>
              <a:rPr lang="en-US" sz="2000" dirty="0"/>
              <a:t>, and unto the doctrine; continue in them: for in doing this thou shalt both save thyself, and </a:t>
            </a:r>
            <a:r>
              <a:rPr lang="en-US" sz="2000" b="1" dirty="0"/>
              <a:t>them that hear thee</a:t>
            </a:r>
            <a:r>
              <a:rPr lang="en-US" sz="2000" dirty="0"/>
              <a:t>” (4:16).   Therefore, Paul’s instruction to Timothy can be divided into “personal” (personal guidelines to his co-worker) and “practical” (regarding congregation as a whole) . For example, one personal directive is found in 1 </a:t>
            </a:r>
            <a:r>
              <a:rPr lang="en-US" sz="2000" dirty="0" err="1"/>
              <a:t>Ti</a:t>
            </a:r>
            <a:r>
              <a:rPr lang="en-US" sz="2000" dirty="0"/>
              <a:t>. 4:12 (involving personal behavior) while a more practical example is found in 1 </a:t>
            </a:r>
            <a:r>
              <a:rPr lang="en-US" sz="2000" dirty="0" err="1"/>
              <a:t>Ti</a:t>
            </a:r>
            <a:r>
              <a:rPr lang="en-US" sz="2000" dirty="0"/>
              <a:t>. 5:16 (involving the care of widows).  In some cases there is an overlapping between those things involving a preacher and those things effecting the entire congregation.  For instance, a passage regarding elders (5:17-25) includes a personal note (5:23).  Again, teaching on money and riches (6:6-10, 17-19) is interrupted by a personal segment (6:11-16).  What’s the point? Thinking of the contents of the letter as “personal” and “practical” may be of value as we study the letter.   The outline will be arranged that way.  </a:t>
            </a:r>
          </a:p>
        </p:txBody>
      </p:sp>
    </p:spTree>
    <p:extLst>
      <p:ext uri="{BB962C8B-B14F-4D97-AF65-F5344CB8AC3E}">
        <p14:creationId xmlns:p14="http://schemas.microsoft.com/office/powerpoint/2010/main" val="2401879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FF521-3EBE-5A41-B726-0694DA3EC1A0}"/>
              </a:ext>
            </a:extLst>
          </p:cNvPr>
          <p:cNvSpPr>
            <a:spLocks noGrp="1"/>
          </p:cNvSpPr>
          <p:nvPr>
            <p:ph type="title"/>
          </p:nvPr>
        </p:nvSpPr>
        <p:spPr/>
        <p:txBody>
          <a:bodyPr>
            <a:normAutofit/>
          </a:bodyPr>
          <a:lstStyle/>
          <a:p>
            <a:r>
              <a:rPr lang="en-US" sz="3200"/>
              <a:t>What’s the point?</a:t>
            </a:r>
          </a:p>
        </p:txBody>
      </p:sp>
      <p:sp>
        <p:nvSpPr>
          <p:cNvPr id="3" name="Content Placeholder 2">
            <a:extLst>
              <a:ext uri="{FF2B5EF4-FFF2-40B4-BE49-F238E27FC236}">
                <a16:creationId xmlns:a16="http://schemas.microsoft.com/office/drawing/2014/main" id="{01D6EBB8-9E10-F649-B17B-74941985876B}"/>
              </a:ext>
            </a:extLst>
          </p:cNvPr>
          <p:cNvSpPr>
            <a:spLocks noGrp="1"/>
          </p:cNvSpPr>
          <p:nvPr>
            <p:ph idx="1"/>
          </p:nvPr>
        </p:nvSpPr>
        <p:spPr>
          <a:xfrm>
            <a:off x="0" y="1499616"/>
            <a:ext cx="8991600" cy="5562600"/>
          </a:xfrm>
        </p:spPr>
        <p:txBody>
          <a:bodyPr>
            <a:normAutofit fontScale="62500" lnSpcReduction="20000"/>
          </a:bodyPr>
          <a:lstStyle/>
          <a:p>
            <a:pPr marL="118872" indent="0">
              <a:buNone/>
            </a:pPr>
            <a:r>
              <a:rPr lang="en-US"/>
              <a:t>The main theme for this letter is established in 1 Ti. 3:14-15: “</a:t>
            </a:r>
            <a:r>
              <a:rPr lang="en-US" i="1"/>
              <a:t>I hope to come to you soon, but I am writing these things to you so that, 15 if I delay, you may know how one ought to behave in the household of God, which is the church of the living God, a pillar and buttress of the truth.”  </a:t>
            </a:r>
            <a:r>
              <a:rPr lang="en-US"/>
              <a:t>Not only had the church been influenced by Judaizing teachers but also the false doctrine of Gnosticism had begun to be taught, therefore this letter warns against departing from the faith (1 Ti. 4:1).  He begins the letter with this admonition: “</a:t>
            </a:r>
            <a:r>
              <a:rPr lang="en-US" i="1"/>
              <a:t>As I urged you when I was going to Macedonia, remain at Ephesus so that you may charge certain persons not to teach any different doctrine</a:t>
            </a:r>
            <a:r>
              <a:rPr lang="en-US"/>
              <a:t>“ (1:3).  Timothy’s youth no doubt served him well, allowing for the energy and vigor he needed to serve; however, he still had much to learn. It was important to Paul that Timothy understand his role as a gospel preacher - to set an example of consistent faith and a good conscience, remaining above reproach and exercising properly the spiritual gifts that God had given him (1 Ti. 4:12–16). Paul desired he be a good soldier; however, Paul knew that such a task would not be easy for the young man. Therefore, on two occasions Paul encouraged Timothy to “fight the good fight” (1:18; 6:12).  Soldier language was used frequently in 1 &amp; 2 Timothy; in fact, the two letters could be called a “manual of arms.”   We should pay close attention to the “false teacher” segments (see 1:6; 4:1;  2 Ti. 2:18).  They were spewing out lies, godless chatter, myths, and meaningless talk (1:4-5; 4:2,7; 6:3-5; 2 Ti. 2:16; 4:3-4; Tit. 1:10-11; 3:9).  See how the book begins  and ends with a warning against false teaching (1:3-4; 6:20-21).  </a:t>
            </a:r>
          </a:p>
        </p:txBody>
      </p:sp>
    </p:spTree>
    <p:extLst>
      <p:ext uri="{BB962C8B-B14F-4D97-AF65-F5344CB8AC3E}">
        <p14:creationId xmlns:p14="http://schemas.microsoft.com/office/powerpoint/2010/main" val="517801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682C3-666C-BB48-A6CC-3EF8084CE4E0}"/>
              </a:ext>
            </a:extLst>
          </p:cNvPr>
          <p:cNvSpPr>
            <a:spLocks noGrp="1"/>
          </p:cNvSpPr>
          <p:nvPr>
            <p:ph type="title" idx="4294967295"/>
          </p:nvPr>
        </p:nvSpPr>
        <p:spPr>
          <a:xfrm>
            <a:off x="304800" y="-374630"/>
            <a:ext cx="8229600" cy="1252538"/>
          </a:xfrm>
        </p:spPr>
        <p:txBody>
          <a:bodyPr>
            <a:normAutofit/>
          </a:bodyPr>
          <a:lstStyle/>
          <a:p>
            <a:r>
              <a:rPr lang="en-US" sz="2800"/>
              <a:t>Brief Outline</a:t>
            </a:r>
          </a:p>
        </p:txBody>
      </p:sp>
      <p:sp>
        <p:nvSpPr>
          <p:cNvPr id="3" name="Content Placeholder 2">
            <a:extLst>
              <a:ext uri="{FF2B5EF4-FFF2-40B4-BE49-F238E27FC236}">
                <a16:creationId xmlns:a16="http://schemas.microsoft.com/office/drawing/2014/main" id="{033D83E9-0E4B-664D-9421-26B59E8437D8}"/>
              </a:ext>
            </a:extLst>
          </p:cNvPr>
          <p:cNvSpPr>
            <a:spLocks noGrp="1"/>
          </p:cNvSpPr>
          <p:nvPr>
            <p:ph idx="4294967295"/>
          </p:nvPr>
        </p:nvSpPr>
        <p:spPr>
          <a:xfrm>
            <a:off x="323088" y="1143000"/>
            <a:ext cx="8382000" cy="6521101"/>
          </a:xfrm>
        </p:spPr>
        <p:txBody>
          <a:bodyPr>
            <a:normAutofit fontScale="85000" lnSpcReduction="20000"/>
          </a:bodyPr>
          <a:lstStyle/>
          <a:p>
            <a:pPr marL="633222" indent="-514350">
              <a:buFont typeface="+mj-lt"/>
              <a:buAutoNum type="romanUcPeriod"/>
            </a:pPr>
            <a:r>
              <a:rPr lang="en-US" sz="2800" b="1" dirty="0"/>
              <a:t>Chapter 1</a:t>
            </a:r>
          </a:p>
          <a:p>
            <a:pPr marL="411480" lvl="1" indent="0">
              <a:buNone/>
            </a:pPr>
            <a:r>
              <a:rPr lang="en-US" sz="2600" dirty="0"/>
              <a:t>    A.  Salutation (1:1-2)</a:t>
            </a:r>
          </a:p>
          <a:p>
            <a:pPr marL="411480" lvl="1" indent="0">
              <a:buNone/>
            </a:pPr>
            <a:r>
              <a:rPr lang="en-US" sz="2600" dirty="0"/>
              <a:t>    B.   </a:t>
            </a:r>
            <a:r>
              <a:rPr lang="en-US" sz="2600" i="1" dirty="0"/>
              <a:t>False Teaching</a:t>
            </a:r>
            <a:r>
              <a:rPr lang="en-US" sz="2600" dirty="0"/>
              <a:t> (1:3-11)</a:t>
            </a:r>
          </a:p>
          <a:p>
            <a:pPr marL="411480" lvl="1" indent="0">
              <a:buNone/>
            </a:pPr>
            <a:r>
              <a:rPr lang="en-US" sz="2600" i="1" dirty="0"/>
              <a:t>    </a:t>
            </a:r>
            <a:r>
              <a:rPr lang="en-US" sz="2600" dirty="0"/>
              <a:t>C.  Personal (1:12-20)</a:t>
            </a:r>
          </a:p>
          <a:p>
            <a:pPr marL="411480" lvl="1" indent="0">
              <a:buNone/>
            </a:pPr>
            <a:r>
              <a:rPr lang="en-US" sz="2400" dirty="0"/>
              <a:t>            1. </a:t>
            </a:r>
            <a:r>
              <a:rPr lang="en-US" sz="2600" dirty="0"/>
              <a:t>“Christ Jesus came…to save sinners” (1:12-17)</a:t>
            </a:r>
          </a:p>
          <a:p>
            <a:pPr marL="411480" lvl="1" indent="0">
              <a:buNone/>
            </a:pPr>
            <a:r>
              <a:rPr lang="en-US" sz="2600" i="1" dirty="0"/>
              <a:t>           2. “</a:t>
            </a:r>
            <a:r>
              <a:rPr lang="en-US" sz="2600" dirty="0"/>
              <a:t>Fight the good fight” (1:18-20)</a:t>
            </a:r>
          </a:p>
          <a:p>
            <a:pPr marL="633222" indent="-514350">
              <a:buFont typeface="+mj-lt"/>
              <a:buAutoNum type="romanUcPeriod"/>
            </a:pPr>
            <a:r>
              <a:rPr lang="en-US" sz="2800" b="1" dirty="0"/>
              <a:t>Chapter 2</a:t>
            </a:r>
            <a:br>
              <a:rPr lang="en-US" sz="2400" dirty="0"/>
            </a:br>
            <a:r>
              <a:rPr lang="en-US" sz="2200" dirty="0"/>
              <a:t>A.  </a:t>
            </a:r>
            <a:r>
              <a:rPr lang="en-US" sz="2600" i="1" dirty="0"/>
              <a:t>Public worship </a:t>
            </a:r>
            <a:r>
              <a:rPr lang="en-US" sz="2600" dirty="0"/>
              <a:t>(2:1-15)</a:t>
            </a:r>
          </a:p>
          <a:p>
            <a:pPr marL="118872" indent="0">
              <a:buNone/>
            </a:pPr>
            <a:r>
              <a:rPr lang="en-US" sz="2600" dirty="0"/>
              <a:t>                 1.  </a:t>
            </a:r>
            <a:r>
              <a:rPr lang="en-US" sz="2600" i="1" dirty="0"/>
              <a:t>Men </a:t>
            </a:r>
            <a:r>
              <a:rPr lang="en-US" sz="2600" dirty="0"/>
              <a:t>(2:1-8)</a:t>
            </a:r>
            <a:br>
              <a:rPr lang="en-US" sz="2600" dirty="0"/>
            </a:br>
            <a:r>
              <a:rPr lang="en-US" sz="2600" dirty="0"/>
              <a:t>                 2.  </a:t>
            </a:r>
            <a:r>
              <a:rPr lang="en-US" sz="2600" i="1" dirty="0"/>
              <a:t>Women </a:t>
            </a:r>
            <a:r>
              <a:rPr lang="en-US" sz="2600" dirty="0"/>
              <a:t>(2:9-15)</a:t>
            </a:r>
          </a:p>
          <a:p>
            <a:pPr marL="633222" indent="-514350">
              <a:buFont typeface="+mj-lt"/>
              <a:buAutoNum type="romanUcPeriod" startAt="3"/>
            </a:pPr>
            <a:r>
              <a:rPr lang="en-US" sz="2800" b="1" dirty="0"/>
              <a:t>Chapter 3</a:t>
            </a:r>
          </a:p>
          <a:p>
            <a:pPr marL="118872" indent="0">
              <a:buNone/>
            </a:pPr>
            <a:r>
              <a:rPr lang="en-US" sz="2400" dirty="0"/>
              <a:t>         </a:t>
            </a:r>
            <a:r>
              <a:rPr lang="en-US" sz="2600" dirty="0"/>
              <a:t>A.  </a:t>
            </a:r>
            <a:r>
              <a:rPr lang="en-US" sz="2600" i="1" dirty="0"/>
              <a:t>Elders </a:t>
            </a:r>
            <a:r>
              <a:rPr lang="en-US" sz="2600" dirty="0"/>
              <a:t>(3:1-7) and </a:t>
            </a:r>
            <a:r>
              <a:rPr lang="en-US" sz="2600" i="1" dirty="0"/>
              <a:t>deacons </a:t>
            </a:r>
            <a:r>
              <a:rPr lang="en-US" sz="2600" dirty="0"/>
              <a:t>(3:8-13)</a:t>
            </a:r>
            <a:br>
              <a:rPr lang="en-US" sz="2600" dirty="0"/>
            </a:br>
            <a:r>
              <a:rPr lang="en-US" sz="2600" dirty="0"/>
              <a:t>         B.  Personal (“show yourself an example”) (4:6-16)</a:t>
            </a:r>
          </a:p>
          <a:p>
            <a:pPr marL="633222" indent="-514350">
              <a:buFont typeface="+mj-lt"/>
              <a:buAutoNum type="romanUcPeriod" startAt="4"/>
            </a:pPr>
            <a:r>
              <a:rPr lang="en-US" sz="2800" b="1" dirty="0"/>
              <a:t>Chapter 4</a:t>
            </a:r>
            <a:br>
              <a:rPr lang="en-US" sz="2600" dirty="0"/>
            </a:br>
            <a:r>
              <a:rPr lang="en-US" sz="2600" dirty="0"/>
              <a:t>A.  </a:t>
            </a:r>
            <a:r>
              <a:rPr lang="en-US" sz="2600" i="1" dirty="0"/>
              <a:t>False teaching </a:t>
            </a:r>
            <a:r>
              <a:rPr lang="en-US" sz="2600" dirty="0"/>
              <a:t>(4:1-5)</a:t>
            </a:r>
            <a:br>
              <a:rPr lang="en-US" sz="2600" dirty="0"/>
            </a:br>
            <a:r>
              <a:rPr lang="en-US" sz="2600" dirty="0"/>
              <a:t>B.  Personal (”In case I am delayed”) (3:14-16)</a:t>
            </a:r>
          </a:p>
          <a:p>
            <a:pPr marL="118872" indent="0">
              <a:buNone/>
            </a:pPr>
            <a:r>
              <a:rPr lang="en-US" sz="2200" dirty="0"/>
              <a:t>       </a:t>
            </a:r>
          </a:p>
          <a:p>
            <a:pPr marL="118872" indent="0">
              <a:buNone/>
            </a:pPr>
            <a:endParaRPr lang="en-US" sz="2200" dirty="0"/>
          </a:p>
          <a:p>
            <a:pPr marL="411480" lvl="1" indent="0">
              <a:buNone/>
            </a:pPr>
            <a:endParaRPr lang="en-US" sz="2200" i="1" dirty="0"/>
          </a:p>
          <a:p>
            <a:pPr marL="411480" lvl="1" indent="0">
              <a:buNone/>
            </a:pPr>
            <a:r>
              <a:rPr lang="en-US" sz="2400" i="1" dirty="0"/>
              <a:t>     </a:t>
            </a:r>
            <a:endParaRPr lang="en-US" sz="2400" dirty="0"/>
          </a:p>
          <a:p>
            <a:pPr marL="118872" indent="0">
              <a:buNone/>
            </a:pPr>
            <a:endParaRPr lang="en-US" dirty="0"/>
          </a:p>
        </p:txBody>
      </p:sp>
      <p:sp>
        <p:nvSpPr>
          <p:cNvPr id="4" name="TextBox 3">
            <a:extLst>
              <a:ext uri="{FF2B5EF4-FFF2-40B4-BE49-F238E27FC236}">
                <a16:creationId xmlns:a16="http://schemas.microsoft.com/office/drawing/2014/main" id="{F2ECD1D4-AF3E-CD4B-8C82-B8F59FCF651F}"/>
              </a:ext>
            </a:extLst>
          </p:cNvPr>
          <p:cNvSpPr txBox="1"/>
          <p:nvPr/>
        </p:nvSpPr>
        <p:spPr>
          <a:xfrm rot="10800000" flipV="1">
            <a:off x="2895600" y="152400"/>
            <a:ext cx="5943600" cy="666125"/>
          </a:xfrm>
          <a:prstGeom prst="rect">
            <a:avLst/>
          </a:prstGeom>
          <a:noFill/>
        </p:spPr>
        <p:txBody>
          <a:bodyPr wrap="square" rtlCol="0">
            <a:spAutoFit/>
          </a:bodyPr>
          <a:lstStyle/>
          <a:p>
            <a:r>
              <a:rPr lang="en-US" b="1" dirty="0"/>
              <a:t>Note: “</a:t>
            </a:r>
            <a:r>
              <a:rPr lang="en-US" b="1" i="1" dirty="0"/>
              <a:t>Practical” </a:t>
            </a:r>
            <a:r>
              <a:rPr lang="en-US" b="1" dirty="0"/>
              <a:t>- things that effect the entire congregation in Italics</a:t>
            </a:r>
          </a:p>
        </p:txBody>
      </p:sp>
    </p:spTree>
    <p:extLst>
      <p:ext uri="{BB962C8B-B14F-4D97-AF65-F5344CB8AC3E}">
        <p14:creationId xmlns:p14="http://schemas.microsoft.com/office/powerpoint/2010/main" val="2433378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3D83E9-0E4B-664D-9421-26B59E8437D8}"/>
              </a:ext>
            </a:extLst>
          </p:cNvPr>
          <p:cNvSpPr>
            <a:spLocks noGrp="1"/>
          </p:cNvSpPr>
          <p:nvPr>
            <p:ph idx="4294967295"/>
          </p:nvPr>
        </p:nvSpPr>
        <p:spPr>
          <a:xfrm>
            <a:off x="323088" y="1143000"/>
            <a:ext cx="8382000" cy="6521101"/>
          </a:xfrm>
        </p:spPr>
        <p:txBody>
          <a:bodyPr>
            <a:normAutofit lnSpcReduction="10000"/>
          </a:bodyPr>
          <a:lstStyle/>
          <a:p>
            <a:pPr marL="633222" indent="-514350">
              <a:buFont typeface="+mj-lt"/>
              <a:buAutoNum type="romanUcPeriod" startAt="5"/>
            </a:pPr>
            <a:r>
              <a:rPr lang="en-US" sz="2400" b="1" dirty="0"/>
              <a:t>Chapter 5</a:t>
            </a:r>
            <a:br>
              <a:rPr lang="en-US" sz="2800" dirty="0"/>
            </a:br>
            <a:r>
              <a:rPr lang="en-US" sz="2800" dirty="0"/>
              <a:t> </a:t>
            </a:r>
            <a:r>
              <a:rPr lang="en-US" sz="2200" dirty="0"/>
              <a:t>A.   Personal (relating to different age groups) (5:1-2)</a:t>
            </a:r>
          </a:p>
          <a:p>
            <a:pPr marL="118872" indent="0">
              <a:buNone/>
            </a:pPr>
            <a:r>
              <a:rPr lang="en-US" sz="2200" dirty="0"/>
              <a:t>           B.   </a:t>
            </a:r>
            <a:r>
              <a:rPr lang="en-US" sz="2200" i="1" dirty="0"/>
              <a:t>Widows </a:t>
            </a:r>
            <a:r>
              <a:rPr lang="en-US" sz="2200" dirty="0"/>
              <a:t>(5:3-16)</a:t>
            </a:r>
            <a:br>
              <a:rPr lang="en-US" sz="2200" dirty="0"/>
            </a:br>
            <a:r>
              <a:rPr lang="en-US" sz="2200" dirty="0"/>
              <a:t>           C.  </a:t>
            </a:r>
            <a:r>
              <a:rPr lang="en-US" sz="2200" i="1" dirty="0"/>
              <a:t>Elders </a:t>
            </a:r>
            <a:r>
              <a:rPr lang="en-US" sz="2200" dirty="0"/>
              <a:t>(5:17-22)</a:t>
            </a:r>
            <a:br>
              <a:rPr lang="en-US" sz="2200" dirty="0"/>
            </a:br>
            <a:r>
              <a:rPr lang="en-US" sz="2200" dirty="0"/>
              <a:t>           D.  Personal (“your frequent ailments”) (5:23)</a:t>
            </a:r>
            <a:br>
              <a:rPr lang="en-US" sz="2200" dirty="0"/>
            </a:br>
            <a:r>
              <a:rPr lang="en-US" sz="2200" dirty="0"/>
              <a:t>           E.  </a:t>
            </a:r>
            <a:r>
              <a:rPr lang="en-US" sz="2200" i="1" dirty="0"/>
              <a:t>Elders </a:t>
            </a:r>
            <a:r>
              <a:rPr lang="en-US" sz="2200" dirty="0"/>
              <a:t>(5:24-25)</a:t>
            </a:r>
          </a:p>
          <a:p>
            <a:pPr marL="633222" indent="-514350">
              <a:buFont typeface="+mj-lt"/>
              <a:buAutoNum type="romanUcPeriod" startAt="6"/>
            </a:pPr>
            <a:r>
              <a:rPr lang="en-US" sz="2200" b="1" dirty="0"/>
              <a:t>Chapter 6</a:t>
            </a:r>
            <a:br>
              <a:rPr lang="en-US" sz="2200" dirty="0"/>
            </a:br>
            <a:r>
              <a:rPr lang="en-US" sz="2200" dirty="0"/>
              <a:t>  A.  </a:t>
            </a:r>
            <a:r>
              <a:rPr lang="en-US" sz="2200" i="1" dirty="0"/>
              <a:t>Slaves </a:t>
            </a:r>
            <a:r>
              <a:rPr lang="en-US" sz="2200" dirty="0"/>
              <a:t>(6:1-2)</a:t>
            </a:r>
            <a:br>
              <a:rPr lang="en-US" sz="2200" dirty="0"/>
            </a:br>
            <a:r>
              <a:rPr lang="en-US" sz="2200" dirty="0"/>
              <a:t>  B.  </a:t>
            </a:r>
            <a:r>
              <a:rPr lang="en-US" sz="2200" i="1" dirty="0"/>
              <a:t>False Teaching </a:t>
            </a:r>
            <a:r>
              <a:rPr lang="en-US" sz="2200" dirty="0"/>
              <a:t>(6:3-5)</a:t>
            </a:r>
          </a:p>
          <a:p>
            <a:pPr marL="118872" indent="0">
              <a:buNone/>
            </a:pPr>
            <a:r>
              <a:rPr lang="en-US" sz="2200" dirty="0"/>
              <a:t>           C.  </a:t>
            </a:r>
            <a:r>
              <a:rPr lang="en-US" sz="2200" i="1" dirty="0"/>
              <a:t>Money: Those who would be rich</a:t>
            </a:r>
            <a:endParaRPr lang="en-US" sz="2200" dirty="0"/>
          </a:p>
          <a:p>
            <a:pPr marL="118872" indent="0">
              <a:buNone/>
            </a:pPr>
            <a:r>
              <a:rPr lang="en-US" sz="2200" dirty="0"/>
              <a:t>           D.  Personal (“take hold of…eternal life”) (6:11-16)</a:t>
            </a:r>
          </a:p>
          <a:p>
            <a:pPr marL="118872" indent="0">
              <a:buNone/>
            </a:pPr>
            <a:r>
              <a:rPr lang="en-US" sz="2200" dirty="0"/>
              <a:t>           E.  </a:t>
            </a:r>
            <a:r>
              <a:rPr lang="en-US" sz="2200" i="1" dirty="0"/>
              <a:t>Money</a:t>
            </a:r>
            <a:r>
              <a:rPr lang="en-US" sz="2200" dirty="0"/>
              <a:t>: </a:t>
            </a:r>
            <a:r>
              <a:rPr lang="en-US" sz="2200" i="1" dirty="0"/>
              <a:t>Those who were rich </a:t>
            </a:r>
            <a:r>
              <a:rPr lang="en-US" sz="2200" dirty="0"/>
              <a:t>(6:17-19)</a:t>
            </a:r>
          </a:p>
          <a:p>
            <a:pPr marL="118872" indent="0">
              <a:buNone/>
            </a:pPr>
            <a:r>
              <a:rPr lang="en-US" sz="2200" dirty="0"/>
              <a:t>           F.  Personal (“guard what has been entrusted to you”) (6:20-21)</a:t>
            </a:r>
          </a:p>
          <a:p>
            <a:pPr marL="411480" lvl="1" indent="0">
              <a:buNone/>
            </a:pPr>
            <a:r>
              <a:rPr lang="en-US" sz="2200" dirty="0"/>
              <a:t>    </a:t>
            </a:r>
          </a:p>
          <a:p>
            <a:pPr marL="118872" indent="0">
              <a:buNone/>
            </a:pPr>
            <a:r>
              <a:rPr lang="en-US" sz="2200" dirty="0"/>
              <a:t>       </a:t>
            </a:r>
          </a:p>
          <a:p>
            <a:pPr marL="118872" indent="0">
              <a:buNone/>
            </a:pPr>
            <a:endParaRPr lang="en-US" sz="2200" dirty="0"/>
          </a:p>
          <a:p>
            <a:pPr marL="411480" lvl="1" indent="0">
              <a:buNone/>
            </a:pPr>
            <a:endParaRPr lang="en-US" sz="2200" i="1" dirty="0"/>
          </a:p>
          <a:p>
            <a:pPr marL="411480" lvl="1" indent="0">
              <a:buNone/>
            </a:pPr>
            <a:r>
              <a:rPr lang="en-US" sz="2400" i="1" dirty="0"/>
              <a:t>     </a:t>
            </a:r>
            <a:endParaRPr lang="en-US" sz="2400" dirty="0"/>
          </a:p>
          <a:p>
            <a:pPr marL="118872" indent="0">
              <a:buNone/>
            </a:pPr>
            <a:endParaRPr lang="en-US" dirty="0"/>
          </a:p>
        </p:txBody>
      </p:sp>
      <p:sp>
        <p:nvSpPr>
          <p:cNvPr id="4" name="TextBox 3">
            <a:extLst>
              <a:ext uri="{FF2B5EF4-FFF2-40B4-BE49-F238E27FC236}">
                <a16:creationId xmlns:a16="http://schemas.microsoft.com/office/drawing/2014/main" id="{F2ECD1D4-AF3E-CD4B-8C82-B8F59FCF651F}"/>
              </a:ext>
            </a:extLst>
          </p:cNvPr>
          <p:cNvSpPr txBox="1"/>
          <p:nvPr/>
        </p:nvSpPr>
        <p:spPr>
          <a:xfrm rot="10800000" flipV="1">
            <a:off x="838200" y="208002"/>
            <a:ext cx="7104889" cy="369332"/>
          </a:xfrm>
          <a:prstGeom prst="rect">
            <a:avLst/>
          </a:prstGeom>
          <a:noFill/>
        </p:spPr>
        <p:txBody>
          <a:bodyPr wrap="square" rtlCol="0">
            <a:spAutoFit/>
          </a:bodyPr>
          <a:lstStyle/>
          <a:p>
            <a:r>
              <a:rPr lang="en-US" b="1" dirty="0"/>
              <a:t>Note: “</a:t>
            </a:r>
            <a:r>
              <a:rPr lang="en-US" b="1" i="1" dirty="0"/>
              <a:t>Practical” </a:t>
            </a:r>
            <a:r>
              <a:rPr lang="en-US" b="1" dirty="0"/>
              <a:t>- things that effect the entire congregation in Italics</a:t>
            </a:r>
          </a:p>
        </p:txBody>
      </p:sp>
      <p:sp>
        <p:nvSpPr>
          <p:cNvPr id="5" name="TextBox 4">
            <a:extLst>
              <a:ext uri="{FF2B5EF4-FFF2-40B4-BE49-F238E27FC236}">
                <a16:creationId xmlns:a16="http://schemas.microsoft.com/office/drawing/2014/main" id="{7D691F6B-2869-7547-A644-581F636FDD34}"/>
              </a:ext>
            </a:extLst>
          </p:cNvPr>
          <p:cNvSpPr txBox="1"/>
          <p:nvPr/>
        </p:nvSpPr>
        <p:spPr>
          <a:xfrm>
            <a:off x="1325021" y="5530334"/>
            <a:ext cx="6779292" cy="369332"/>
          </a:xfrm>
          <a:prstGeom prst="rect">
            <a:avLst/>
          </a:prstGeom>
          <a:noFill/>
        </p:spPr>
        <p:txBody>
          <a:bodyPr wrap="none" rtlCol="0">
            <a:spAutoFit/>
          </a:bodyPr>
          <a:lstStyle/>
          <a:p>
            <a:r>
              <a:rPr lang="en-US" dirty="0"/>
              <a:t>--- David Roper, Truth for Today Commentary, 1 &amp; 2 Timothy and Titus </a:t>
            </a:r>
          </a:p>
        </p:txBody>
      </p:sp>
    </p:spTree>
    <p:extLst>
      <p:ext uri="{BB962C8B-B14F-4D97-AF65-F5344CB8AC3E}">
        <p14:creationId xmlns:p14="http://schemas.microsoft.com/office/powerpoint/2010/main" val="2376692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644" y="285157"/>
            <a:ext cx="7886700" cy="994172"/>
          </a:xfrm>
        </p:spPr>
        <p:txBody>
          <a:bodyPr>
            <a:normAutofit/>
          </a:bodyPr>
          <a:lstStyle/>
          <a:p>
            <a:r>
              <a:rPr lang="en-US" sz="3600" dirty="0">
                <a:latin typeface="Abadi MT Condensed Extra Bold" charset="0"/>
                <a:ea typeface="Abadi MT Condensed Extra Bold" charset="0"/>
                <a:cs typeface="Abadi MT Condensed Extra Bold" charset="0"/>
              </a:rPr>
              <a:t>Words matter!</a:t>
            </a:r>
          </a:p>
        </p:txBody>
      </p:sp>
      <p:sp>
        <p:nvSpPr>
          <p:cNvPr id="3" name="Content Placeholder 2"/>
          <p:cNvSpPr>
            <a:spLocks noGrp="1"/>
          </p:cNvSpPr>
          <p:nvPr>
            <p:ph idx="1"/>
          </p:nvPr>
        </p:nvSpPr>
        <p:spPr>
          <a:xfrm>
            <a:off x="152400" y="1600200"/>
            <a:ext cx="8763000" cy="5105400"/>
          </a:xfrm>
        </p:spPr>
        <p:txBody>
          <a:bodyPr>
            <a:normAutofit fontScale="85000" lnSpcReduction="20000"/>
          </a:bodyPr>
          <a:lstStyle/>
          <a:p>
            <a:pPr>
              <a:buFont typeface="Arial" charset="0"/>
              <a:buChar char="•"/>
            </a:pPr>
            <a:r>
              <a:rPr lang="en-US" sz="2600" dirty="0"/>
              <a:t>“</a:t>
            </a:r>
            <a:r>
              <a:rPr lang="en-US" sz="2600" i="1" dirty="0"/>
              <a:t>The preacher </a:t>
            </a:r>
            <a:r>
              <a:rPr lang="en-US" sz="2600" b="1" i="1" dirty="0"/>
              <a:t>sought to find out acceptable words</a:t>
            </a:r>
            <a:r>
              <a:rPr lang="en-US" sz="2600" i="1" dirty="0"/>
              <a:t>: and that which was written was upright, even </a:t>
            </a:r>
            <a:r>
              <a:rPr lang="en-US" sz="2600" b="1" i="1" dirty="0"/>
              <a:t>words of truth</a:t>
            </a:r>
            <a:r>
              <a:rPr lang="en-US" sz="2600" i="1" dirty="0"/>
              <a:t>. The </a:t>
            </a:r>
            <a:r>
              <a:rPr lang="en-US" sz="2600" b="1" i="1" dirty="0"/>
              <a:t>words </a:t>
            </a:r>
            <a:r>
              <a:rPr lang="en-US" sz="2600" i="1" dirty="0"/>
              <a:t>of the wise are as </a:t>
            </a:r>
            <a:r>
              <a:rPr lang="en-US" sz="2600" b="1" i="1" dirty="0"/>
              <a:t>goads</a:t>
            </a:r>
            <a:r>
              <a:rPr lang="en-US" sz="2600" i="1" dirty="0"/>
              <a:t>, and as </a:t>
            </a:r>
            <a:r>
              <a:rPr lang="en-US" sz="2600" b="1" i="1" dirty="0"/>
              <a:t>nails </a:t>
            </a:r>
            <a:r>
              <a:rPr lang="en-US" sz="2600" i="1" dirty="0"/>
              <a:t>fastened by the masters of assemblies, which are </a:t>
            </a:r>
            <a:r>
              <a:rPr lang="en-US" sz="2600" i="1" u="sng" dirty="0"/>
              <a:t>given by one shepherd</a:t>
            </a:r>
            <a:r>
              <a:rPr lang="en-US" sz="2600" dirty="0"/>
              <a:t>” (</a:t>
            </a:r>
            <a:r>
              <a:rPr lang="en-US" sz="2600" dirty="0" err="1"/>
              <a:t>Ecc</a:t>
            </a:r>
            <a:r>
              <a:rPr lang="en-US" sz="2600" dirty="0"/>
              <a:t>. 12:10-11).  </a:t>
            </a:r>
          </a:p>
          <a:p>
            <a:pPr marL="0" indent="0">
              <a:buNone/>
            </a:pPr>
            <a:endParaRPr lang="en-US" sz="2400" dirty="0"/>
          </a:p>
          <a:p>
            <a:pPr>
              <a:buFont typeface="Arial" charset="0"/>
              <a:buChar char="•"/>
            </a:pPr>
            <a:r>
              <a:rPr lang="en-US" sz="2600" i="1" dirty="0"/>
              <a:t>“And how shall they preach, except they be sent? as it is written, </a:t>
            </a:r>
            <a:r>
              <a:rPr lang="en-US" sz="2600" b="1" i="1" dirty="0"/>
              <a:t>How beautiful are the feet of them that preach the gospel of peace, and bring glad tidings of good things</a:t>
            </a:r>
            <a:r>
              <a:rPr lang="en-US" sz="2600" i="1" dirty="0"/>
              <a:t>!” </a:t>
            </a:r>
            <a:r>
              <a:rPr lang="en-US" sz="2600" dirty="0"/>
              <a:t>(Ro. 10:15)  </a:t>
            </a:r>
          </a:p>
          <a:p>
            <a:pPr>
              <a:buFont typeface="Arial" charset="0"/>
              <a:buChar char="•"/>
            </a:pPr>
            <a:endParaRPr lang="en-US" sz="2600" i="1" dirty="0"/>
          </a:p>
          <a:p>
            <a:pPr>
              <a:buFont typeface="Arial" charset="0"/>
              <a:buChar char="•"/>
            </a:pPr>
            <a:r>
              <a:rPr lang="en-US" sz="2600" i="1" dirty="0"/>
              <a:t> “Preach the word; be ready in season and out of season; reprove, rebuke, and exhort, with complete patience and teaching…endure suffering, </a:t>
            </a:r>
            <a:r>
              <a:rPr lang="en-US" sz="2600" b="1" i="1" dirty="0"/>
              <a:t>do the work of an evangelist</a:t>
            </a:r>
            <a:r>
              <a:rPr lang="en-US" sz="2600" i="1" dirty="0"/>
              <a:t>, fulfill your ministry.</a:t>
            </a:r>
            <a:r>
              <a:rPr lang="en-US" sz="2600" dirty="0"/>
              <a:t>” (2 </a:t>
            </a:r>
            <a:r>
              <a:rPr lang="en-US" sz="2600" dirty="0" err="1"/>
              <a:t>Ti</a:t>
            </a:r>
            <a:r>
              <a:rPr lang="en-US" sz="2600" dirty="0"/>
              <a:t>. 4:2) </a:t>
            </a:r>
          </a:p>
          <a:p>
            <a:pPr>
              <a:buFont typeface="Arial" charset="0"/>
              <a:buChar char="•"/>
            </a:pPr>
            <a:endParaRPr lang="en-US" sz="2600" i="1" dirty="0"/>
          </a:p>
          <a:p>
            <a:pPr>
              <a:buFont typeface="Arial" charset="0"/>
              <a:buChar char="•"/>
            </a:pPr>
            <a:r>
              <a:rPr lang="en-US" sz="2600" i="1" dirty="0"/>
              <a:t>“…</a:t>
            </a:r>
            <a:r>
              <a:rPr lang="en-US" sz="2600" b="1" i="1" dirty="0"/>
              <a:t>so we speak</a:t>
            </a:r>
            <a:r>
              <a:rPr lang="en-US" sz="2600" i="1" dirty="0"/>
              <a:t>, not to please men, but to please God who tests our hearts…And we also thank God constantly for this, that when you received the word of God </a:t>
            </a:r>
            <a:r>
              <a:rPr lang="en-US" sz="2600" b="1" i="1" dirty="0"/>
              <a:t>which you heard from us</a:t>
            </a:r>
            <a:r>
              <a:rPr lang="en-US" sz="2600" i="1" dirty="0"/>
              <a:t>, you accepted it not as the word of men but as what it really is, the word of God, which is at work in you believers” </a:t>
            </a:r>
            <a:r>
              <a:rPr lang="en-US" sz="2600" dirty="0"/>
              <a:t>(1 Th. 2:4b, 13)</a:t>
            </a:r>
            <a:endParaRPr lang="en-US" sz="2600" i="1" dirty="0"/>
          </a:p>
        </p:txBody>
      </p:sp>
    </p:spTree>
    <p:extLst>
      <p:ext uri="{BB962C8B-B14F-4D97-AF65-F5344CB8AC3E}">
        <p14:creationId xmlns:p14="http://schemas.microsoft.com/office/powerpoint/2010/main" val="1229275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6812"/>
            <a:ext cx="8229600" cy="1252728"/>
          </a:xfrm>
        </p:spPr>
        <p:txBody>
          <a:bodyPr/>
          <a:lstStyle/>
          <a:p>
            <a:pPr algn="ctr"/>
            <a:r>
              <a:rPr lang="en-US" dirty="0"/>
              <a:t>1 Timothy</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304800" y="2819400"/>
            <a:ext cx="29718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00900" y="28575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419600"/>
            <a:ext cx="7467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0" y="5486400"/>
            <a:ext cx="2133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505700" y="5448300"/>
            <a:ext cx="2057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715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143000" y="4038600"/>
            <a:ext cx="1905000" cy="369332"/>
          </a:xfrm>
          <a:prstGeom prst="rect">
            <a:avLst/>
          </a:prstGeom>
          <a:noFill/>
        </p:spPr>
        <p:txBody>
          <a:bodyPr wrap="square" rtlCol="0">
            <a:spAutoFit/>
          </a:bodyPr>
          <a:lstStyle/>
          <a:p>
            <a:r>
              <a:rPr lang="en-US" dirty="0"/>
              <a:t>      Chapter 1</a:t>
            </a:r>
          </a:p>
        </p:txBody>
      </p:sp>
      <p:sp>
        <p:nvSpPr>
          <p:cNvPr id="118" name="TextBox 117"/>
          <p:cNvSpPr txBox="1"/>
          <p:nvPr/>
        </p:nvSpPr>
        <p:spPr>
          <a:xfrm>
            <a:off x="2819400" y="4038600"/>
            <a:ext cx="1828800" cy="369332"/>
          </a:xfrm>
          <a:prstGeom prst="rect">
            <a:avLst/>
          </a:prstGeom>
          <a:noFill/>
        </p:spPr>
        <p:txBody>
          <a:bodyPr wrap="square" rtlCol="0">
            <a:spAutoFit/>
          </a:bodyPr>
          <a:lstStyle/>
          <a:p>
            <a:r>
              <a:rPr lang="en-US" sz="1600" dirty="0"/>
              <a:t>       </a:t>
            </a:r>
            <a:r>
              <a:rPr lang="en-US" dirty="0"/>
              <a:t>Chapters  2-3</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53" name="Straight Connector 52"/>
          <p:cNvCxnSpPr/>
          <p:nvPr/>
        </p:nvCxnSpPr>
        <p:spPr>
          <a:xfrm rot="5400000">
            <a:off x="1600200" y="2819400"/>
            <a:ext cx="29718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3390900" y="2933700"/>
            <a:ext cx="2819400" cy="1524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0" y="4800600"/>
            <a:ext cx="8458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51816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5715000" y="4038600"/>
            <a:ext cx="2819400" cy="369332"/>
          </a:xfrm>
          <a:prstGeom prst="rect">
            <a:avLst/>
          </a:prstGeom>
          <a:noFill/>
        </p:spPr>
        <p:txBody>
          <a:bodyPr wrap="square" rtlCol="0">
            <a:spAutoFit/>
          </a:bodyPr>
          <a:lstStyle/>
          <a:p>
            <a:r>
              <a:rPr lang="en-US" sz="1600" dirty="0"/>
              <a:t>     </a:t>
            </a:r>
            <a:r>
              <a:rPr lang="en-US" dirty="0"/>
              <a:t>Chapters</a:t>
            </a:r>
            <a:r>
              <a:rPr lang="en-US" sz="1600" dirty="0"/>
              <a:t> 4-6</a:t>
            </a:r>
          </a:p>
        </p:txBody>
      </p:sp>
      <p:cxnSp>
        <p:nvCxnSpPr>
          <p:cNvPr id="104" name="Straight Connector 103"/>
          <p:cNvCxnSpPr/>
          <p:nvPr/>
        </p:nvCxnSpPr>
        <p:spPr>
          <a:xfrm rot="5400000">
            <a:off x="4343400" y="4800600"/>
            <a:ext cx="762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2781300" y="4991100"/>
            <a:ext cx="381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1065226" y="5638800"/>
            <a:ext cx="7850174" cy="923330"/>
          </a:xfrm>
          <a:prstGeom prst="rect">
            <a:avLst/>
          </a:prstGeom>
          <a:noFill/>
        </p:spPr>
        <p:txBody>
          <a:bodyPr wrap="square" rtlCol="0">
            <a:spAutoFit/>
          </a:bodyPr>
          <a:lstStyle/>
          <a:p>
            <a:r>
              <a:rPr lang="en-US" b="1" i="1" dirty="0"/>
              <a:t>…”I am writing these things to you so that, if I delay; you may know how one </a:t>
            </a:r>
          </a:p>
          <a:p>
            <a:r>
              <a:rPr lang="en-US" b="1" i="1" dirty="0"/>
              <a:t>ought to behave in the household of God, which is the church of the living </a:t>
            </a:r>
          </a:p>
          <a:p>
            <a:r>
              <a:rPr lang="en-US" b="1" i="1" dirty="0"/>
              <a:t>God, a pillar and buttress of the truth.” </a:t>
            </a:r>
            <a:r>
              <a:rPr lang="en-US" dirty="0"/>
              <a:t>(3:14-15 - ESV) </a:t>
            </a:r>
          </a:p>
        </p:txBody>
      </p:sp>
      <p:sp>
        <p:nvSpPr>
          <p:cNvPr id="64" name="TextBox 63"/>
          <p:cNvSpPr txBox="1"/>
          <p:nvPr/>
        </p:nvSpPr>
        <p:spPr>
          <a:xfrm>
            <a:off x="381000" y="5715000"/>
            <a:ext cx="762000" cy="646331"/>
          </a:xfrm>
          <a:prstGeom prst="rect">
            <a:avLst/>
          </a:prstGeom>
          <a:noFill/>
        </p:spPr>
        <p:txBody>
          <a:bodyPr wrap="square" rtlCol="0">
            <a:spAutoFit/>
          </a:bodyPr>
          <a:lstStyle/>
          <a:p>
            <a:r>
              <a:rPr lang="en-US" dirty="0"/>
              <a:t>Key </a:t>
            </a:r>
          </a:p>
          <a:p>
            <a:r>
              <a:rPr lang="en-US" dirty="0"/>
              <a:t>Verse</a:t>
            </a:r>
          </a:p>
        </p:txBody>
      </p:sp>
      <p:sp>
        <p:nvSpPr>
          <p:cNvPr id="65" name="TextBox 64"/>
          <p:cNvSpPr txBox="1"/>
          <p:nvPr/>
        </p:nvSpPr>
        <p:spPr>
          <a:xfrm>
            <a:off x="152400" y="5181600"/>
            <a:ext cx="939681" cy="369332"/>
          </a:xfrm>
          <a:prstGeom prst="rect">
            <a:avLst/>
          </a:prstGeom>
          <a:noFill/>
        </p:spPr>
        <p:txBody>
          <a:bodyPr wrap="none" rtlCol="0">
            <a:spAutoFit/>
          </a:bodyPr>
          <a:lstStyle/>
          <a:p>
            <a:r>
              <a:rPr lang="en-US" dirty="0"/>
              <a:t>  Theme</a:t>
            </a:r>
          </a:p>
        </p:txBody>
      </p:sp>
      <p:sp>
        <p:nvSpPr>
          <p:cNvPr id="66" name="TextBox 65"/>
          <p:cNvSpPr txBox="1"/>
          <p:nvPr/>
        </p:nvSpPr>
        <p:spPr>
          <a:xfrm>
            <a:off x="-76200" y="4800600"/>
            <a:ext cx="1533880" cy="369332"/>
          </a:xfrm>
          <a:prstGeom prst="rect">
            <a:avLst/>
          </a:prstGeom>
          <a:noFill/>
        </p:spPr>
        <p:txBody>
          <a:bodyPr wrap="square" rtlCol="0">
            <a:spAutoFit/>
          </a:bodyPr>
          <a:lstStyle/>
          <a:p>
            <a:r>
              <a:rPr lang="en-US" dirty="0"/>
              <a:t>Command</a:t>
            </a:r>
          </a:p>
        </p:txBody>
      </p:sp>
      <p:sp>
        <p:nvSpPr>
          <p:cNvPr id="67" name="TextBox 66"/>
          <p:cNvSpPr txBox="1"/>
          <p:nvPr/>
        </p:nvSpPr>
        <p:spPr>
          <a:xfrm>
            <a:off x="0" y="4419600"/>
            <a:ext cx="1220321" cy="369332"/>
          </a:xfrm>
          <a:prstGeom prst="rect">
            <a:avLst/>
          </a:prstGeom>
          <a:noFill/>
        </p:spPr>
        <p:txBody>
          <a:bodyPr wrap="square" rtlCol="0">
            <a:spAutoFit/>
          </a:bodyPr>
          <a:lstStyle/>
          <a:p>
            <a:r>
              <a:rPr lang="en-US" dirty="0"/>
              <a:t>Emphasis</a:t>
            </a:r>
          </a:p>
        </p:txBody>
      </p:sp>
      <p:sp>
        <p:nvSpPr>
          <p:cNvPr id="68" name="TextBox 67"/>
          <p:cNvSpPr txBox="1"/>
          <p:nvPr/>
        </p:nvSpPr>
        <p:spPr>
          <a:xfrm>
            <a:off x="914400" y="708392"/>
            <a:ext cx="1600200" cy="369332"/>
          </a:xfrm>
          <a:prstGeom prst="rect">
            <a:avLst/>
          </a:prstGeom>
          <a:solidFill>
            <a:schemeClr val="accent1"/>
          </a:solidFill>
        </p:spPr>
        <p:txBody>
          <a:bodyPr wrap="square" rtlCol="0">
            <a:spAutoFit/>
          </a:bodyPr>
          <a:lstStyle/>
          <a:p>
            <a:r>
              <a:rPr lang="en-US" b="1" dirty="0"/>
              <a:t>A.D. 64-67 AD</a:t>
            </a:r>
          </a:p>
        </p:txBody>
      </p:sp>
      <p:sp>
        <p:nvSpPr>
          <p:cNvPr id="69" name="TextBox 68"/>
          <p:cNvSpPr txBox="1"/>
          <p:nvPr/>
        </p:nvSpPr>
        <p:spPr>
          <a:xfrm>
            <a:off x="1219200" y="1447800"/>
            <a:ext cx="2484884" cy="830997"/>
          </a:xfrm>
          <a:prstGeom prst="rect">
            <a:avLst/>
          </a:prstGeom>
          <a:noFill/>
        </p:spPr>
        <p:txBody>
          <a:bodyPr wrap="square" rtlCol="0">
            <a:spAutoFit/>
          </a:bodyPr>
          <a:lstStyle/>
          <a:p>
            <a:r>
              <a:rPr lang="en-US" sz="1600" dirty="0">
                <a:latin typeface="Arial Black" pitchFamily="34" charset="0"/>
              </a:rPr>
              <a:t>     Personal</a:t>
            </a:r>
          </a:p>
          <a:p>
            <a:r>
              <a:rPr lang="en-US" sz="1600" dirty="0">
                <a:latin typeface="Arial Black" pitchFamily="34" charset="0"/>
              </a:rPr>
              <a:t>Encouragement</a:t>
            </a:r>
          </a:p>
          <a:p>
            <a:r>
              <a:rPr lang="en-US" sz="1600" dirty="0">
                <a:latin typeface="Arial Black" pitchFamily="34" charset="0"/>
              </a:rPr>
              <a:t>and Exhortation</a:t>
            </a:r>
          </a:p>
        </p:txBody>
      </p:sp>
      <p:sp>
        <p:nvSpPr>
          <p:cNvPr id="70" name="TextBox 69"/>
          <p:cNvSpPr txBox="1"/>
          <p:nvPr/>
        </p:nvSpPr>
        <p:spPr>
          <a:xfrm rot="267181">
            <a:off x="762000" y="2358983"/>
            <a:ext cx="461665" cy="1599797"/>
          </a:xfrm>
          <a:prstGeom prst="rect">
            <a:avLst/>
          </a:prstGeom>
          <a:noFill/>
        </p:spPr>
        <p:txBody>
          <a:bodyPr vert="vert270" wrap="none" rtlCol="0">
            <a:spAutoFit/>
          </a:bodyPr>
          <a:lstStyle/>
          <a:p>
            <a:r>
              <a:rPr lang="en-US" b="1" dirty="0"/>
              <a:t>Greeting (1:1-2)</a:t>
            </a:r>
          </a:p>
        </p:txBody>
      </p:sp>
      <p:sp>
        <p:nvSpPr>
          <p:cNvPr id="76" name="TextBox 75"/>
          <p:cNvSpPr txBox="1"/>
          <p:nvPr/>
        </p:nvSpPr>
        <p:spPr>
          <a:xfrm>
            <a:off x="1219200" y="2362200"/>
            <a:ext cx="2133600" cy="1200329"/>
          </a:xfrm>
          <a:prstGeom prst="rect">
            <a:avLst/>
          </a:prstGeom>
          <a:noFill/>
        </p:spPr>
        <p:txBody>
          <a:bodyPr wrap="square" rtlCol="0">
            <a:spAutoFit/>
          </a:bodyPr>
          <a:lstStyle/>
          <a:p>
            <a:pPr>
              <a:buFont typeface="Arial" pitchFamily="34" charset="0"/>
              <a:buChar char="•"/>
            </a:pPr>
            <a:r>
              <a:rPr lang="en-US" b="1" dirty="0"/>
              <a:t>Timothy’s task</a:t>
            </a:r>
          </a:p>
          <a:p>
            <a:pPr>
              <a:buFont typeface="Arial" pitchFamily="34" charset="0"/>
              <a:buChar char="•"/>
            </a:pPr>
            <a:r>
              <a:rPr lang="en-US" b="1" dirty="0"/>
              <a:t>Paul’s testimony</a:t>
            </a:r>
          </a:p>
          <a:p>
            <a:pPr>
              <a:buFont typeface="Arial" pitchFamily="34" charset="0"/>
              <a:buChar char="•"/>
            </a:pPr>
            <a:r>
              <a:rPr lang="en-US" b="1" dirty="0"/>
              <a:t>      Gospel’s   </a:t>
            </a:r>
            <a:br>
              <a:rPr lang="en-US" b="1" dirty="0"/>
            </a:br>
            <a:r>
              <a:rPr lang="en-US" b="1" dirty="0"/>
              <a:t> trustworthiness</a:t>
            </a:r>
          </a:p>
        </p:txBody>
      </p:sp>
      <p:sp>
        <p:nvSpPr>
          <p:cNvPr id="78" name="TextBox 77"/>
          <p:cNvSpPr txBox="1"/>
          <p:nvPr/>
        </p:nvSpPr>
        <p:spPr>
          <a:xfrm>
            <a:off x="3429000" y="1447800"/>
            <a:ext cx="1219200" cy="646331"/>
          </a:xfrm>
          <a:prstGeom prst="rect">
            <a:avLst/>
          </a:prstGeom>
          <a:noFill/>
        </p:spPr>
        <p:txBody>
          <a:bodyPr wrap="square" rtlCol="0">
            <a:spAutoFit/>
          </a:bodyPr>
          <a:lstStyle/>
          <a:p>
            <a:r>
              <a:rPr lang="en-US" b="1" dirty="0"/>
              <a:t>     </a:t>
            </a:r>
            <a:r>
              <a:rPr lang="en-US" b="1" dirty="0">
                <a:latin typeface="Arial Black" pitchFamily="34" charset="0"/>
              </a:rPr>
              <a:t>The   </a:t>
            </a:r>
          </a:p>
          <a:p>
            <a:r>
              <a:rPr lang="en-US" b="1" dirty="0">
                <a:latin typeface="Arial Black" pitchFamily="34" charset="0"/>
              </a:rPr>
              <a:t>Ministry</a:t>
            </a:r>
          </a:p>
        </p:txBody>
      </p:sp>
      <p:sp>
        <p:nvSpPr>
          <p:cNvPr id="79" name="TextBox 78"/>
          <p:cNvSpPr txBox="1"/>
          <p:nvPr/>
        </p:nvSpPr>
        <p:spPr>
          <a:xfrm>
            <a:off x="2971800" y="2133600"/>
            <a:ext cx="2133600" cy="2308324"/>
          </a:xfrm>
          <a:prstGeom prst="rect">
            <a:avLst/>
          </a:prstGeom>
          <a:noFill/>
        </p:spPr>
        <p:txBody>
          <a:bodyPr wrap="square" rtlCol="0">
            <a:spAutoFit/>
          </a:bodyPr>
          <a:lstStyle/>
          <a:p>
            <a:pPr>
              <a:buFont typeface="Arial" pitchFamily="34" charset="0"/>
              <a:buChar char="•"/>
            </a:pPr>
            <a:r>
              <a:rPr lang="en-US" dirty="0"/>
              <a:t> </a:t>
            </a:r>
            <a:r>
              <a:rPr lang="en-US" b="1" dirty="0"/>
              <a:t>Men/women (2)    </a:t>
            </a:r>
            <a:br>
              <a:rPr lang="en-US" b="1" dirty="0"/>
            </a:br>
            <a:r>
              <a:rPr lang="en-US" b="1" dirty="0"/>
              <a:t>     (Prayer and</a:t>
            </a:r>
          </a:p>
          <a:p>
            <a:r>
              <a:rPr lang="en-US" b="1" dirty="0"/>
              <a:t>      submission)</a:t>
            </a:r>
            <a:br>
              <a:rPr lang="en-US" b="1" dirty="0"/>
            </a:br>
            <a:endParaRPr lang="en-US" b="1" dirty="0"/>
          </a:p>
          <a:p>
            <a:pPr>
              <a:buFont typeface="Arial" pitchFamily="34" charset="0"/>
              <a:buChar char="•"/>
            </a:pPr>
            <a:r>
              <a:rPr lang="en-US" b="1" dirty="0"/>
              <a:t>Elders/Deacons</a:t>
            </a:r>
          </a:p>
          <a:p>
            <a:r>
              <a:rPr lang="en-US" b="1" dirty="0"/>
              <a:t>qualifications (3)</a:t>
            </a:r>
            <a:br>
              <a:rPr lang="en-US" b="1" dirty="0"/>
            </a:br>
            <a:br>
              <a:rPr lang="en-US" b="1" dirty="0"/>
            </a:br>
            <a:r>
              <a:rPr lang="en-US" b="1" dirty="0"/>
              <a:t>        </a:t>
            </a:r>
          </a:p>
        </p:txBody>
      </p:sp>
      <p:sp>
        <p:nvSpPr>
          <p:cNvPr id="80" name="TextBox 79"/>
          <p:cNvSpPr txBox="1"/>
          <p:nvPr/>
        </p:nvSpPr>
        <p:spPr>
          <a:xfrm>
            <a:off x="5867400" y="1447800"/>
            <a:ext cx="2063194" cy="369332"/>
          </a:xfrm>
          <a:prstGeom prst="rect">
            <a:avLst/>
          </a:prstGeom>
          <a:noFill/>
        </p:spPr>
        <p:txBody>
          <a:bodyPr wrap="square" rtlCol="0">
            <a:spAutoFit/>
          </a:bodyPr>
          <a:lstStyle/>
          <a:p>
            <a:r>
              <a:rPr lang="en-US" dirty="0">
                <a:latin typeface="Arial Black" pitchFamily="34" charset="0"/>
              </a:rPr>
              <a:t>The Evangelist</a:t>
            </a:r>
          </a:p>
        </p:txBody>
      </p:sp>
      <p:sp>
        <p:nvSpPr>
          <p:cNvPr id="87" name="TextBox 86"/>
          <p:cNvSpPr txBox="1"/>
          <p:nvPr/>
        </p:nvSpPr>
        <p:spPr>
          <a:xfrm>
            <a:off x="5029200" y="1828800"/>
            <a:ext cx="3733800" cy="338554"/>
          </a:xfrm>
          <a:prstGeom prst="rect">
            <a:avLst/>
          </a:prstGeom>
          <a:noFill/>
        </p:spPr>
        <p:txBody>
          <a:bodyPr wrap="square" rtlCol="0">
            <a:spAutoFit/>
          </a:bodyPr>
          <a:lstStyle/>
          <a:p>
            <a:r>
              <a:rPr lang="en-US" sz="1600" b="1" dirty="0">
                <a:latin typeface="Arial Black" pitchFamily="34" charset="0"/>
              </a:rPr>
              <a:t>  </a:t>
            </a:r>
            <a:r>
              <a:rPr lang="en-US" sz="1400" b="1" dirty="0">
                <a:latin typeface="Arial Black" pitchFamily="34" charset="0"/>
              </a:rPr>
              <a:t>Seeing the importance of (4):</a:t>
            </a:r>
          </a:p>
        </p:txBody>
      </p:sp>
      <p:sp>
        <p:nvSpPr>
          <p:cNvPr id="91" name="TextBox 90"/>
          <p:cNvSpPr txBox="1"/>
          <p:nvPr/>
        </p:nvSpPr>
        <p:spPr>
          <a:xfrm>
            <a:off x="5029200" y="2057400"/>
            <a:ext cx="1981201" cy="369332"/>
          </a:xfrm>
          <a:prstGeom prst="rect">
            <a:avLst/>
          </a:prstGeom>
          <a:noFill/>
        </p:spPr>
        <p:txBody>
          <a:bodyPr wrap="square" rtlCol="0">
            <a:spAutoFit/>
          </a:bodyPr>
          <a:lstStyle/>
          <a:p>
            <a:pPr>
              <a:buFont typeface="Arial" pitchFamily="34" charset="0"/>
              <a:buChar char="•"/>
            </a:pPr>
            <a:r>
              <a:rPr lang="en-US" dirty="0"/>
              <a:t>Faithful teaching</a:t>
            </a:r>
          </a:p>
        </p:txBody>
      </p:sp>
      <p:sp>
        <p:nvSpPr>
          <p:cNvPr id="92" name="TextBox 91"/>
          <p:cNvSpPr txBox="1"/>
          <p:nvPr/>
        </p:nvSpPr>
        <p:spPr>
          <a:xfrm>
            <a:off x="7010400" y="2057400"/>
            <a:ext cx="1973205" cy="369332"/>
          </a:xfrm>
          <a:prstGeom prst="rect">
            <a:avLst/>
          </a:prstGeom>
          <a:noFill/>
        </p:spPr>
        <p:txBody>
          <a:bodyPr wrap="square" rtlCol="0">
            <a:spAutoFit/>
          </a:bodyPr>
          <a:lstStyle/>
          <a:p>
            <a:pPr>
              <a:buFont typeface="Arial" pitchFamily="34" charset="0"/>
              <a:buChar char="•"/>
            </a:pPr>
            <a:r>
              <a:rPr lang="en-US" dirty="0"/>
              <a:t>True Godliness</a:t>
            </a:r>
          </a:p>
        </p:txBody>
      </p:sp>
      <p:sp>
        <p:nvSpPr>
          <p:cNvPr id="93" name="TextBox 92"/>
          <p:cNvSpPr txBox="1"/>
          <p:nvPr/>
        </p:nvSpPr>
        <p:spPr>
          <a:xfrm>
            <a:off x="5029200" y="2286000"/>
            <a:ext cx="1752600" cy="369332"/>
          </a:xfrm>
          <a:prstGeom prst="rect">
            <a:avLst/>
          </a:prstGeom>
          <a:noFill/>
        </p:spPr>
        <p:txBody>
          <a:bodyPr wrap="square" rtlCol="0">
            <a:spAutoFit/>
          </a:bodyPr>
          <a:lstStyle/>
          <a:p>
            <a:pPr>
              <a:buFont typeface="Arial" pitchFamily="34" charset="0"/>
              <a:buChar char="•"/>
            </a:pPr>
            <a:r>
              <a:rPr lang="en-US" dirty="0"/>
              <a:t>Sound Doctrine</a:t>
            </a:r>
          </a:p>
        </p:txBody>
      </p:sp>
      <p:sp>
        <p:nvSpPr>
          <p:cNvPr id="94" name="TextBox 93"/>
          <p:cNvSpPr txBox="1"/>
          <p:nvPr/>
        </p:nvSpPr>
        <p:spPr>
          <a:xfrm>
            <a:off x="7010400" y="2286000"/>
            <a:ext cx="1661300" cy="369332"/>
          </a:xfrm>
          <a:prstGeom prst="rect">
            <a:avLst/>
          </a:prstGeom>
          <a:noFill/>
        </p:spPr>
        <p:txBody>
          <a:bodyPr wrap="square" rtlCol="0">
            <a:spAutoFit/>
          </a:bodyPr>
          <a:lstStyle/>
          <a:p>
            <a:pPr>
              <a:buFont typeface="Arial" pitchFamily="34" charset="0"/>
              <a:buChar char="•"/>
            </a:pPr>
            <a:r>
              <a:rPr lang="en-US" dirty="0"/>
              <a:t>Perseverance</a:t>
            </a:r>
          </a:p>
        </p:txBody>
      </p:sp>
      <p:sp>
        <p:nvSpPr>
          <p:cNvPr id="97" name="TextBox 96"/>
          <p:cNvSpPr txBox="1"/>
          <p:nvPr/>
        </p:nvSpPr>
        <p:spPr>
          <a:xfrm>
            <a:off x="5486400" y="2590800"/>
            <a:ext cx="2812205" cy="307777"/>
          </a:xfrm>
          <a:prstGeom prst="rect">
            <a:avLst/>
          </a:prstGeom>
          <a:noFill/>
        </p:spPr>
        <p:txBody>
          <a:bodyPr wrap="square" rtlCol="0">
            <a:spAutoFit/>
          </a:bodyPr>
          <a:lstStyle/>
          <a:p>
            <a:r>
              <a:rPr lang="en-US" sz="1400" b="1" dirty="0">
                <a:latin typeface="Arial Black" pitchFamily="34" charset="0"/>
              </a:rPr>
              <a:t>Paying</a:t>
            </a:r>
            <a:r>
              <a:rPr lang="en-US" sz="1400" b="1" dirty="0"/>
              <a:t> </a:t>
            </a:r>
            <a:r>
              <a:rPr lang="en-US" sz="1400" b="1" dirty="0">
                <a:latin typeface="Arial Black" pitchFamily="34" charset="0"/>
              </a:rPr>
              <a:t>attention to (5):</a:t>
            </a:r>
          </a:p>
        </p:txBody>
      </p:sp>
      <p:sp>
        <p:nvSpPr>
          <p:cNvPr id="98" name="TextBox 97"/>
          <p:cNvSpPr txBox="1"/>
          <p:nvPr/>
        </p:nvSpPr>
        <p:spPr>
          <a:xfrm>
            <a:off x="5029200" y="2754122"/>
            <a:ext cx="2432162" cy="369332"/>
          </a:xfrm>
          <a:prstGeom prst="rect">
            <a:avLst/>
          </a:prstGeom>
          <a:noFill/>
        </p:spPr>
        <p:txBody>
          <a:bodyPr wrap="square" rtlCol="0">
            <a:spAutoFit/>
          </a:bodyPr>
          <a:lstStyle/>
          <a:p>
            <a:pPr>
              <a:buFont typeface="Arial" pitchFamily="34" charset="0"/>
              <a:buChar char="•"/>
            </a:pPr>
            <a:r>
              <a:rPr lang="en-US" dirty="0"/>
              <a:t>Various age groups</a:t>
            </a:r>
          </a:p>
        </p:txBody>
      </p:sp>
      <p:sp>
        <p:nvSpPr>
          <p:cNvPr id="101" name="TextBox 100"/>
          <p:cNvSpPr txBox="1"/>
          <p:nvPr/>
        </p:nvSpPr>
        <p:spPr>
          <a:xfrm>
            <a:off x="7239000" y="2743200"/>
            <a:ext cx="833113" cy="369332"/>
          </a:xfrm>
          <a:prstGeom prst="rect">
            <a:avLst/>
          </a:prstGeom>
          <a:noFill/>
        </p:spPr>
        <p:txBody>
          <a:bodyPr wrap="square" rtlCol="0">
            <a:spAutoFit/>
          </a:bodyPr>
          <a:lstStyle/>
          <a:p>
            <a:pPr>
              <a:buFont typeface="Arial" pitchFamily="34" charset="0"/>
              <a:buChar char="•"/>
            </a:pPr>
            <a:r>
              <a:rPr lang="en-US" dirty="0"/>
              <a:t>Elder</a:t>
            </a:r>
          </a:p>
        </p:txBody>
      </p:sp>
      <p:sp>
        <p:nvSpPr>
          <p:cNvPr id="102" name="TextBox 101"/>
          <p:cNvSpPr txBox="1"/>
          <p:nvPr/>
        </p:nvSpPr>
        <p:spPr>
          <a:xfrm>
            <a:off x="5029199" y="2941256"/>
            <a:ext cx="1018484" cy="369332"/>
          </a:xfrm>
          <a:prstGeom prst="rect">
            <a:avLst/>
          </a:prstGeom>
          <a:noFill/>
        </p:spPr>
        <p:txBody>
          <a:bodyPr wrap="square" rtlCol="0">
            <a:spAutoFit/>
          </a:bodyPr>
          <a:lstStyle/>
          <a:p>
            <a:pPr>
              <a:buFont typeface="Arial" pitchFamily="34" charset="0"/>
              <a:buChar char="•"/>
            </a:pPr>
            <a:r>
              <a:rPr lang="en-US" dirty="0"/>
              <a:t>Widows</a:t>
            </a:r>
          </a:p>
        </p:txBody>
      </p:sp>
      <p:sp>
        <p:nvSpPr>
          <p:cNvPr id="103" name="TextBox 102"/>
          <p:cNvSpPr txBox="1"/>
          <p:nvPr/>
        </p:nvSpPr>
        <p:spPr>
          <a:xfrm>
            <a:off x="7243698" y="2955608"/>
            <a:ext cx="1198527" cy="372308"/>
          </a:xfrm>
          <a:prstGeom prst="rect">
            <a:avLst/>
          </a:prstGeom>
          <a:noFill/>
        </p:spPr>
        <p:txBody>
          <a:bodyPr wrap="square" rtlCol="0">
            <a:spAutoFit/>
          </a:bodyPr>
          <a:lstStyle/>
          <a:p>
            <a:pPr>
              <a:buFont typeface="Arial" pitchFamily="34" charset="0"/>
              <a:buChar char="•"/>
            </a:pPr>
            <a:r>
              <a:rPr lang="en-US" dirty="0"/>
              <a:t>Wisdom</a:t>
            </a:r>
          </a:p>
        </p:txBody>
      </p:sp>
      <p:sp>
        <p:nvSpPr>
          <p:cNvPr id="105" name="TextBox 104"/>
          <p:cNvSpPr txBox="1"/>
          <p:nvPr/>
        </p:nvSpPr>
        <p:spPr>
          <a:xfrm>
            <a:off x="4724400" y="3276600"/>
            <a:ext cx="4191000" cy="307777"/>
          </a:xfrm>
          <a:prstGeom prst="rect">
            <a:avLst/>
          </a:prstGeom>
          <a:noFill/>
        </p:spPr>
        <p:txBody>
          <a:bodyPr wrap="square" rtlCol="0">
            <a:spAutoFit/>
          </a:bodyPr>
          <a:lstStyle/>
          <a:p>
            <a:r>
              <a:rPr lang="en-US" sz="1400" b="1" dirty="0">
                <a:latin typeface="Arial Black" pitchFamily="34" charset="0"/>
              </a:rPr>
              <a:t>Developing new perspective toward (6):</a:t>
            </a:r>
          </a:p>
        </p:txBody>
      </p:sp>
      <p:sp>
        <p:nvSpPr>
          <p:cNvPr id="109" name="TextBox 108"/>
          <p:cNvSpPr txBox="1"/>
          <p:nvPr/>
        </p:nvSpPr>
        <p:spPr>
          <a:xfrm>
            <a:off x="4724400" y="3429000"/>
            <a:ext cx="1981200" cy="369332"/>
          </a:xfrm>
          <a:prstGeom prst="rect">
            <a:avLst/>
          </a:prstGeom>
          <a:noFill/>
        </p:spPr>
        <p:txBody>
          <a:bodyPr wrap="square" rtlCol="0">
            <a:spAutoFit/>
          </a:bodyPr>
          <a:lstStyle/>
          <a:p>
            <a:pPr>
              <a:buFont typeface="Arial" pitchFamily="34" charset="0"/>
              <a:buChar char="•"/>
            </a:pPr>
            <a:r>
              <a:rPr lang="en-US" dirty="0"/>
              <a:t>Masters &amp; Slaves</a:t>
            </a:r>
          </a:p>
        </p:txBody>
      </p:sp>
      <p:sp>
        <p:nvSpPr>
          <p:cNvPr id="111" name="TextBox 110"/>
          <p:cNvSpPr txBox="1"/>
          <p:nvPr/>
        </p:nvSpPr>
        <p:spPr>
          <a:xfrm>
            <a:off x="4800600" y="3657600"/>
            <a:ext cx="1371600" cy="369332"/>
          </a:xfrm>
          <a:prstGeom prst="rect">
            <a:avLst/>
          </a:prstGeom>
          <a:noFill/>
        </p:spPr>
        <p:txBody>
          <a:bodyPr wrap="square" rtlCol="0">
            <a:spAutoFit/>
          </a:bodyPr>
          <a:lstStyle/>
          <a:p>
            <a:pPr>
              <a:buFont typeface="Arial" pitchFamily="34" charset="0"/>
              <a:buChar char="•"/>
            </a:pPr>
            <a:r>
              <a:rPr lang="en-US" dirty="0"/>
              <a:t>Rich &amp; poor</a:t>
            </a:r>
          </a:p>
        </p:txBody>
      </p:sp>
      <p:sp>
        <p:nvSpPr>
          <p:cNvPr id="112" name="TextBox 111"/>
          <p:cNvSpPr txBox="1"/>
          <p:nvPr/>
        </p:nvSpPr>
        <p:spPr>
          <a:xfrm>
            <a:off x="6477000" y="3429000"/>
            <a:ext cx="2286000" cy="381000"/>
          </a:xfrm>
          <a:prstGeom prst="rect">
            <a:avLst/>
          </a:prstGeom>
          <a:noFill/>
        </p:spPr>
        <p:txBody>
          <a:bodyPr wrap="square" rtlCol="0">
            <a:spAutoFit/>
          </a:bodyPr>
          <a:lstStyle/>
          <a:p>
            <a:pPr>
              <a:buFont typeface="Arial" pitchFamily="34" charset="0"/>
              <a:buChar char="•"/>
            </a:pPr>
            <a:r>
              <a:rPr lang="en-US" dirty="0"/>
              <a:t>Internals &amp; externals</a:t>
            </a:r>
          </a:p>
        </p:txBody>
      </p:sp>
      <p:sp>
        <p:nvSpPr>
          <p:cNvPr id="114" name="TextBox 113"/>
          <p:cNvSpPr txBox="1"/>
          <p:nvPr/>
        </p:nvSpPr>
        <p:spPr>
          <a:xfrm>
            <a:off x="6324600" y="3657600"/>
            <a:ext cx="2665849" cy="369332"/>
          </a:xfrm>
          <a:prstGeom prst="rect">
            <a:avLst/>
          </a:prstGeom>
          <a:noFill/>
        </p:spPr>
        <p:txBody>
          <a:bodyPr wrap="square" rtlCol="0">
            <a:spAutoFit/>
          </a:bodyPr>
          <a:lstStyle/>
          <a:p>
            <a:pPr>
              <a:buFont typeface="Arial" pitchFamily="34" charset="0"/>
              <a:buChar char="•"/>
            </a:pPr>
            <a:r>
              <a:rPr lang="en-US" dirty="0"/>
              <a:t>External vs. temporal</a:t>
            </a:r>
          </a:p>
        </p:txBody>
      </p:sp>
      <p:sp>
        <p:nvSpPr>
          <p:cNvPr id="116" name="TextBox 115"/>
          <p:cNvSpPr txBox="1"/>
          <p:nvPr/>
        </p:nvSpPr>
        <p:spPr>
          <a:xfrm rot="193413">
            <a:off x="8591800" y="1763780"/>
            <a:ext cx="461665" cy="2276375"/>
          </a:xfrm>
          <a:prstGeom prst="rect">
            <a:avLst/>
          </a:prstGeom>
          <a:noFill/>
        </p:spPr>
        <p:txBody>
          <a:bodyPr vert="vert270" wrap="square" rtlCol="0">
            <a:spAutoFit/>
          </a:bodyPr>
          <a:lstStyle/>
          <a:p>
            <a:r>
              <a:rPr lang="en-US" b="1" dirty="0"/>
              <a:t>Conclusion (6:21)</a:t>
            </a:r>
          </a:p>
        </p:txBody>
      </p:sp>
      <p:sp>
        <p:nvSpPr>
          <p:cNvPr id="117" name="TextBox 116"/>
          <p:cNvSpPr txBox="1"/>
          <p:nvPr/>
        </p:nvSpPr>
        <p:spPr>
          <a:xfrm>
            <a:off x="685800" y="4419600"/>
            <a:ext cx="4114800" cy="369332"/>
          </a:xfrm>
          <a:prstGeom prst="rect">
            <a:avLst/>
          </a:prstGeom>
          <a:noFill/>
        </p:spPr>
        <p:txBody>
          <a:bodyPr wrap="square" rtlCol="0">
            <a:spAutoFit/>
          </a:bodyPr>
          <a:lstStyle/>
          <a:p>
            <a:r>
              <a:rPr lang="en-US" b="1" dirty="0"/>
              <a:t>           The work of the ministry (soldier)</a:t>
            </a:r>
          </a:p>
        </p:txBody>
      </p:sp>
      <p:sp>
        <p:nvSpPr>
          <p:cNvPr id="121" name="TextBox 120"/>
          <p:cNvSpPr txBox="1"/>
          <p:nvPr/>
        </p:nvSpPr>
        <p:spPr>
          <a:xfrm>
            <a:off x="4958016" y="4422813"/>
            <a:ext cx="3109407" cy="369332"/>
          </a:xfrm>
          <a:prstGeom prst="rect">
            <a:avLst/>
          </a:prstGeom>
          <a:noFill/>
        </p:spPr>
        <p:txBody>
          <a:bodyPr wrap="square" rtlCol="0">
            <a:spAutoFit/>
          </a:bodyPr>
          <a:lstStyle/>
          <a:p>
            <a:r>
              <a:rPr lang="en-US" b="1" dirty="0"/>
              <a:t>    The one who evangelizes</a:t>
            </a:r>
          </a:p>
        </p:txBody>
      </p:sp>
      <p:sp>
        <p:nvSpPr>
          <p:cNvPr id="123" name="TextBox 122"/>
          <p:cNvSpPr txBox="1"/>
          <p:nvPr/>
        </p:nvSpPr>
        <p:spPr>
          <a:xfrm>
            <a:off x="1143000" y="4800600"/>
            <a:ext cx="1828800" cy="369332"/>
          </a:xfrm>
          <a:prstGeom prst="rect">
            <a:avLst/>
          </a:prstGeom>
          <a:noFill/>
        </p:spPr>
        <p:txBody>
          <a:bodyPr wrap="square" rtlCol="0">
            <a:spAutoFit/>
          </a:bodyPr>
          <a:lstStyle/>
          <a:p>
            <a:r>
              <a:rPr lang="en-US" b="1" dirty="0"/>
              <a:t>   Be true (loyal)</a:t>
            </a:r>
          </a:p>
        </p:txBody>
      </p:sp>
      <p:sp>
        <p:nvSpPr>
          <p:cNvPr id="124" name="TextBox 123"/>
          <p:cNvSpPr txBox="1"/>
          <p:nvPr/>
        </p:nvSpPr>
        <p:spPr>
          <a:xfrm>
            <a:off x="3200400" y="4800600"/>
            <a:ext cx="1219200" cy="369332"/>
          </a:xfrm>
          <a:prstGeom prst="rect">
            <a:avLst/>
          </a:prstGeom>
          <a:noFill/>
        </p:spPr>
        <p:txBody>
          <a:bodyPr wrap="square" rtlCol="0">
            <a:spAutoFit/>
          </a:bodyPr>
          <a:lstStyle/>
          <a:p>
            <a:r>
              <a:rPr lang="en-US" b="1" dirty="0"/>
              <a:t>   Be wise</a:t>
            </a:r>
          </a:p>
        </p:txBody>
      </p:sp>
      <p:sp>
        <p:nvSpPr>
          <p:cNvPr id="125" name="TextBox 124"/>
          <p:cNvSpPr txBox="1"/>
          <p:nvPr/>
        </p:nvSpPr>
        <p:spPr>
          <a:xfrm>
            <a:off x="4424771" y="4791253"/>
            <a:ext cx="4175895" cy="369332"/>
          </a:xfrm>
          <a:prstGeom prst="rect">
            <a:avLst/>
          </a:prstGeom>
          <a:noFill/>
        </p:spPr>
        <p:txBody>
          <a:bodyPr wrap="square" rtlCol="0">
            <a:spAutoFit/>
          </a:bodyPr>
          <a:lstStyle/>
          <a:p>
            <a:r>
              <a:rPr lang="en-US" b="1" dirty="0"/>
              <a:t>      Be strong &amp; faithful –keep the charge</a:t>
            </a:r>
          </a:p>
        </p:txBody>
      </p:sp>
      <p:sp>
        <p:nvSpPr>
          <p:cNvPr id="126" name="TextBox 125"/>
          <p:cNvSpPr txBox="1"/>
          <p:nvPr/>
        </p:nvSpPr>
        <p:spPr>
          <a:xfrm>
            <a:off x="1549281" y="5288578"/>
            <a:ext cx="6476998" cy="400110"/>
          </a:xfrm>
          <a:prstGeom prst="rect">
            <a:avLst/>
          </a:prstGeom>
          <a:noFill/>
        </p:spPr>
        <p:txBody>
          <a:bodyPr wrap="square" rtlCol="0">
            <a:spAutoFit/>
          </a:bodyPr>
          <a:lstStyle/>
          <a:p>
            <a:r>
              <a:rPr lang="en-US" sz="2000" b="1" dirty="0"/>
              <a:t>Evangelism, leadership, soldiering – a manual of arms</a:t>
            </a:r>
          </a:p>
        </p:txBody>
      </p:sp>
    </p:spTree>
    <p:extLst>
      <p:ext uri="{BB962C8B-B14F-4D97-AF65-F5344CB8AC3E}">
        <p14:creationId xmlns:p14="http://schemas.microsoft.com/office/powerpoint/2010/main" val="2680362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CCA9BA-2AB5-0448-B362-9C3321A97AD8}"/>
              </a:ext>
            </a:extLst>
          </p:cNvPr>
          <p:cNvSpPr>
            <a:spLocks noGrp="1"/>
          </p:cNvSpPr>
          <p:nvPr>
            <p:ph idx="4294967295"/>
          </p:nvPr>
        </p:nvSpPr>
        <p:spPr>
          <a:xfrm>
            <a:off x="238124" y="228600"/>
            <a:ext cx="8601075" cy="6629400"/>
          </a:xfrm>
        </p:spPr>
        <p:txBody>
          <a:bodyPr>
            <a:normAutofit fontScale="92500" lnSpcReduction="20000"/>
          </a:bodyPr>
          <a:lstStyle/>
          <a:p>
            <a:pPr marL="118872" indent="0">
              <a:buNone/>
            </a:pPr>
            <a:r>
              <a:rPr lang="en-US" sz="2400" dirty="0"/>
              <a:t>“But Naboth replied, “The Lord forbid that I should give you the inheritance of my ancestors”  (1 Ki. 21:3).  </a:t>
            </a:r>
          </a:p>
          <a:p>
            <a:pPr marL="118872" indent="0">
              <a:buNone/>
            </a:pPr>
            <a:endParaRPr lang="en-US" sz="2400" dirty="0"/>
          </a:p>
          <a:p>
            <a:pPr marL="118872" indent="0">
              <a:buNone/>
            </a:pPr>
            <a:endParaRPr lang="en-US" sz="2400" dirty="0"/>
          </a:p>
          <a:p>
            <a:pPr marL="118872" indent="0">
              <a:buNone/>
            </a:pPr>
            <a:endParaRPr lang="en-US" sz="2400" dirty="0"/>
          </a:p>
          <a:p>
            <a:pPr marL="118872" indent="0">
              <a:buNone/>
            </a:pPr>
            <a:endParaRPr lang="en-US" sz="2400" dirty="0"/>
          </a:p>
          <a:p>
            <a:pPr marL="118872" indent="0">
              <a:buNone/>
            </a:pPr>
            <a:endParaRPr lang="en-US" sz="2400" dirty="0"/>
          </a:p>
          <a:p>
            <a:pPr marL="118872" indent="0">
              <a:buNone/>
            </a:pPr>
            <a:endParaRPr lang="en-US" sz="2400" dirty="0"/>
          </a:p>
          <a:p>
            <a:pPr marL="118872" indent="0">
              <a:buNone/>
            </a:pPr>
            <a:endParaRPr lang="en-US" sz="2400" dirty="0"/>
          </a:p>
          <a:p>
            <a:pPr marL="118872" indent="0">
              <a:buNone/>
            </a:pPr>
            <a:endParaRPr lang="en-US" sz="2400" dirty="0"/>
          </a:p>
          <a:p>
            <a:pPr marL="118872" indent="0">
              <a:buNone/>
            </a:pPr>
            <a:endParaRPr lang="en-US" sz="2400" dirty="0"/>
          </a:p>
          <a:p>
            <a:pPr marL="118872" indent="0">
              <a:buNone/>
            </a:pPr>
            <a:endParaRPr lang="en-US" sz="2400" dirty="0"/>
          </a:p>
          <a:p>
            <a:pPr marL="118872" indent="0">
              <a:buNone/>
            </a:pPr>
            <a:endParaRPr lang="en-US" sz="2400" dirty="0"/>
          </a:p>
          <a:p>
            <a:pPr marL="118872" indent="0">
              <a:buNone/>
            </a:pPr>
            <a:endParaRPr lang="en-US" sz="2400" dirty="0"/>
          </a:p>
          <a:p>
            <a:pPr marL="118872" indent="0">
              <a:buNone/>
            </a:pPr>
            <a:endParaRPr lang="en-US" sz="2400" dirty="0"/>
          </a:p>
          <a:p>
            <a:pPr marL="118872" indent="0">
              <a:buNone/>
            </a:pPr>
            <a:endParaRPr lang="en-US" sz="2400" dirty="0"/>
          </a:p>
          <a:p>
            <a:pPr marL="118872" indent="0">
              <a:buNone/>
            </a:pPr>
            <a:endParaRPr lang="en-US" sz="2400" dirty="0"/>
          </a:p>
          <a:p>
            <a:pPr marL="118872" indent="0">
              <a:buNone/>
            </a:pPr>
            <a:endParaRPr lang="en-US" sz="2400" dirty="0"/>
          </a:p>
          <a:p>
            <a:pPr marL="118872" indent="0">
              <a:buNone/>
            </a:pPr>
            <a:endParaRPr lang="en-US" sz="2400" dirty="0"/>
          </a:p>
          <a:p>
            <a:pPr marL="118872" indent="0">
              <a:buNone/>
            </a:pPr>
            <a:endParaRPr lang="en-US" sz="2400" dirty="0"/>
          </a:p>
          <a:p>
            <a:pPr marL="118872" indent="0">
              <a:buNone/>
            </a:pPr>
            <a:endParaRPr lang="en-US" sz="2400" dirty="0"/>
          </a:p>
          <a:p>
            <a:pPr marL="118872" indent="0">
              <a:buNone/>
            </a:pPr>
            <a:r>
              <a:rPr lang="en-US" sz="2400" dirty="0"/>
              <a:t>Naboth refused to give up the land because it was entrusted to him! He </a:t>
            </a:r>
          </a:p>
          <a:p>
            <a:pPr marL="118872" indent="0">
              <a:buNone/>
            </a:pPr>
            <a:r>
              <a:rPr lang="en-US" sz="2400" dirty="0"/>
              <a:t>was duty bound to keep it! </a:t>
            </a:r>
          </a:p>
          <a:p>
            <a:pPr marL="118872" indent="0">
              <a:buNone/>
            </a:pPr>
            <a:endParaRPr lang="en-US" sz="2000" dirty="0"/>
          </a:p>
        </p:txBody>
      </p:sp>
      <p:sp>
        <p:nvSpPr>
          <p:cNvPr id="4" name="TextBox 3">
            <a:extLst>
              <a:ext uri="{FF2B5EF4-FFF2-40B4-BE49-F238E27FC236}">
                <a16:creationId xmlns:a16="http://schemas.microsoft.com/office/drawing/2014/main" id="{2559D3B9-A6B8-D04B-A5CD-53A82C6A0DCC}"/>
              </a:ext>
            </a:extLst>
          </p:cNvPr>
          <p:cNvSpPr txBox="1"/>
          <p:nvPr/>
        </p:nvSpPr>
        <p:spPr>
          <a:xfrm>
            <a:off x="223837" y="990600"/>
            <a:ext cx="8696325" cy="1877437"/>
          </a:xfrm>
          <a:prstGeom prst="rect">
            <a:avLst/>
          </a:prstGeom>
          <a:solidFill>
            <a:schemeClr val="accent1"/>
          </a:solidFill>
          <a:ln w="57150">
            <a:solidFill>
              <a:schemeClr val="accent1"/>
            </a:solidFill>
          </a:ln>
        </p:spPr>
        <p:txBody>
          <a:bodyPr wrap="square" rtlCol="0">
            <a:spAutoFit/>
          </a:bodyPr>
          <a:lstStyle/>
          <a:p>
            <a:r>
              <a:rPr lang="en-US" sz="2000" dirty="0"/>
              <a:t>“Naboth refused to part with the vineyard, because it was the inheritance of his fathers, that is to say, on religious grounds  because the sale of a paternal inheritance was forbidden in the law (Leviticus 25:23-28; Numbers 36:7).  He was therefore not merely at liberty as a personal right to refuse the king's proposal, but bound by the commandment of God.”  </a:t>
            </a:r>
            <a:r>
              <a:rPr lang="en-US" sz="1600" dirty="0"/>
              <a:t>--- Keil and </a:t>
            </a:r>
            <a:r>
              <a:rPr lang="en-US" sz="1600" dirty="0" err="1"/>
              <a:t>Delitzsch</a:t>
            </a:r>
            <a:r>
              <a:rPr lang="en-US" sz="1600" dirty="0"/>
              <a:t> Biblical Commentary on the Old Testament</a:t>
            </a:r>
          </a:p>
        </p:txBody>
      </p:sp>
      <p:sp>
        <p:nvSpPr>
          <p:cNvPr id="5" name="TextBox 4">
            <a:extLst>
              <a:ext uri="{FF2B5EF4-FFF2-40B4-BE49-F238E27FC236}">
                <a16:creationId xmlns:a16="http://schemas.microsoft.com/office/drawing/2014/main" id="{A928AA98-2D15-7B48-987F-4D5ACB0F05AA}"/>
              </a:ext>
            </a:extLst>
          </p:cNvPr>
          <p:cNvSpPr txBox="1"/>
          <p:nvPr/>
        </p:nvSpPr>
        <p:spPr>
          <a:xfrm>
            <a:off x="223837" y="3048000"/>
            <a:ext cx="8696325" cy="2554545"/>
          </a:xfrm>
          <a:prstGeom prst="rect">
            <a:avLst/>
          </a:prstGeom>
          <a:solidFill>
            <a:schemeClr val="accent1"/>
          </a:solidFill>
          <a:ln w="57150">
            <a:solidFill>
              <a:schemeClr val="accent1"/>
            </a:solidFill>
          </a:ln>
        </p:spPr>
        <p:txBody>
          <a:bodyPr wrap="square" rtlCol="0">
            <a:spAutoFit/>
          </a:bodyPr>
          <a:lstStyle/>
          <a:p>
            <a:r>
              <a:rPr lang="en-US" sz="2000" dirty="0"/>
              <a:t>“For God hath expressly, and for divers weighty reasons, forbidden the alienation of lands from the tribes and families to which they were allotted (Lev. 25:15,23,25; Num 36:7; Ezek. 46:18).  And although these might have been alienated till the jubilee, yet he durst not sell it to the king for that time; because he supposed that if once it came into the king’s hand, especially to be made a garden of pleasure, and affixed to his palace, neither he nor his posterity could ever recover it again; and so he should both offend God, and wrong his posterity; which being, as it seems, a pious man, he durst not do”  </a:t>
            </a:r>
            <a:r>
              <a:rPr lang="en-US" sz="1600" dirty="0"/>
              <a:t>---  Matthew Poole's Commentary</a:t>
            </a:r>
          </a:p>
        </p:txBody>
      </p:sp>
    </p:spTree>
    <p:extLst>
      <p:ext uri="{BB962C8B-B14F-4D97-AF65-F5344CB8AC3E}">
        <p14:creationId xmlns:p14="http://schemas.microsoft.com/office/powerpoint/2010/main" val="1430740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0" end="2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633" y="470385"/>
            <a:ext cx="8097179" cy="529044"/>
          </a:xfrm>
        </p:spPr>
        <p:txBody>
          <a:bodyPr>
            <a:normAutofit fontScale="90000"/>
          </a:bodyPr>
          <a:lstStyle/>
          <a:p>
            <a:r>
              <a:rPr lang="en-US" dirty="0">
                <a:latin typeface="Abadi MT Condensed Extra Bold" charset="0"/>
                <a:ea typeface="Abadi MT Condensed Extra Bold" charset="0"/>
                <a:cs typeface="Abadi MT Condensed Extra Bold" charset="0"/>
              </a:rPr>
              <a:t>Preaching is a trust</a:t>
            </a:r>
          </a:p>
        </p:txBody>
      </p:sp>
      <p:sp>
        <p:nvSpPr>
          <p:cNvPr id="3" name="Content Placeholder 2"/>
          <p:cNvSpPr>
            <a:spLocks noGrp="1"/>
          </p:cNvSpPr>
          <p:nvPr>
            <p:ph idx="1"/>
          </p:nvPr>
        </p:nvSpPr>
        <p:spPr>
          <a:xfrm>
            <a:off x="267633" y="1524000"/>
            <a:ext cx="8723967" cy="5227319"/>
          </a:xfrm>
        </p:spPr>
        <p:txBody>
          <a:bodyPr>
            <a:normAutofit fontScale="85000" lnSpcReduction="10000"/>
          </a:bodyPr>
          <a:lstStyle/>
          <a:p>
            <a:pPr>
              <a:buFont typeface="Wingdings" charset="2"/>
              <a:buChar char="v"/>
            </a:pPr>
            <a:r>
              <a:rPr lang="en-US" dirty="0"/>
              <a:t> </a:t>
            </a:r>
            <a:r>
              <a:rPr lang="en-US" sz="2600" b="1" dirty="0">
                <a:ea typeface="Abadi MT Condensed Extra Bold" charset="0"/>
                <a:cs typeface="Abadi MT Condensed Extra Bold" charset="0"/>
              </a:rPr>
              <a:t>1 Ti 6:20</a:t>
            </a:r>
            <a:r>
              <a:rPr lang="en-US" sz="2600" dirty="0">
                <a:ea typeface="Abadi MT Condensed Extra Bold" charset="0"/>
                <a:cs typeface="Abadi MT Condensed Extra Bold" charset="0"/>
              </a:rPr>
              <a:t>: </a:t>
            </a:r>
          </a:p>
          <a:p>
            <a:pPr lvl="1">
              <a:buFont typeface="Arial" charset="0"/>
              <a:buChar char="•"/>
            </a:pPr>
            <a:r>
              <a:rPr lang="en-US" sz="2600" dirty="0"/>
              <a:t>“</a:t>
            </a:r>
            <a:r>
              <a:rPr lang="en-US" sz="2600" b="1" dirty="0"/>
              <a:t>Keep </a:t>
            </a:r>
            <a:r>
              <a:rPr lang="en-US" sz="2600" dirty="0"/>
              <a:t>that which is committed to thy trust” – KJV</a:t>
            </a:r>
          </a:p>
          <a:p>
            <a:pPr lvl="1">
              <a:buFont typeface="Arial" charset="0"/>
              <a:buChar char="•"/>
            </a:pPr>
            <a:r>
              <a:rPr lang="en-US" sz="2600" dirty="0"/>
              <a:t>“</a:t>
            </a:r>
            <a:r>
              <a:rPr lang="en-US" sz="2600" b="1" dirty="0"/>
              <a:t>Guard</a:t>
            </a:r>
            <a:r>
              <a:rPr lang="en-US" sz="2600" dirty="0"/>
              <a:t> what was committed to your trust” – NKJV, ASV</a:t>
            </a:r>
          </a:p>
          <a:p>
            <a:pPr lvl="1">
              <a:buFont typeface="Arial" charset="0"/>
              <a:buChar char="•"/>
            </a:pPr>
            <a:r>
              <a:rPr lang="en-US" sz="2600" dirty="0"/>
              <a:t>“</a:t>
            </a:r>
            <a:r>
              <a:rPr lang="en-US" sz="2600" b="1" dirty="0"/>
              <a:t>Guard the deposit</a:t>
            </a:r>
            <a:r>
              <a:rPr lang="en-US" sz="2600" dirty="0"/>
              <a:t> entrusted to you” – ESV, NIV</a:t>
            </a:r>
          </a:p>
          <a:p>
            <a:pPr>
              <a:buFont typeface="Wingdings" charset="2"/>
              <a:buChar char="v"/>
            </a:pPr>
            <a:r>
              <a:rPr lang="en-US" sz="2600" b="1" dirty="0">
                <a:ea typeface="Abadi MT Condensed Extra Bold" charset="0"/>
                <a:cs typeface="Abadi MT Condensed Extra Bold" charset="0"/>
              </a:rPr>
              <a:t>2 Ti. 1:14</a:t>
            </a:r>
            <a:r>
              <a:rPr lang="en-US" sz="2600" dirty="0"/>
              <a:t>: </a:t>
            </a:r>
          </a:p>
          <a:p>
            <a:pPr lvl="1">
              <a:buFont typeface="Arial" charset="0"/>
              <a:buChar char="•"/>
            </a:pPr>
            <a:r>
              <a:rPr lang="en-US" sz="2600" dirty="0"/>
              <a:t>“That good thing which was committed unto thee </a:t>
            </a:r>
            <a:r>
              <a:rPr lang="en-US" sz="2600" b="1" dirty="0"/>
              <a:t>keep</a:t>
            </a:r>
            <a:r>
              <a:rPr lang="en-US" sz="2600" dirty="0"/>
              <a:t>…” – KJV, NKJV</a:t>
            </a:r>
          </a:p>
          <a:p>
            <a:pPr lvl="1">
              <a:buFont typeface="Arial" charset="0"/>
              <a:buChar char="•"/>
            </a:pPr>
            <a:r>
              <a:rPr lang="en-US" sz="2600" dirty="0"/>
              <a:t> “That good thing which was committed unto thee </a:t>
            </a:r>
            <a:r>
              <a:rPr lang="en-US" sz="2600" b="1" dirty="0"/>
              <a:t>guard” – ASV</a:t>
            </a:r>
            <a:endParaRPr lang="en-US" sz="2600" dirty="0"/>
          </a:p>
          <a:p>
            <a:pPr lvl="1">
              <a:buFont typeface="Arial" charset="0"/>
              <a:buChar char="•"/>
            </a:pPr>
            <a:r>
              <a:rPr lang="en-US" sz="2600" dirty="0"/>
              <a:t> “By the Holy Spirit who dwells within us, </a:t>
            </a:r>
            <a:r>
              <a:rPr lang="en-US" sz="2600" b="1" dirty="0"/>
              <a:t>guard the good deposit</a:t>
            </a:r>
            <a:r>
              <a:rPr lang="en-US" sz="2600" dirty="0"/>
              <a:t> entrusted to you.” – ESV, NIV</a:t>
            </a:r>
            <a:endParaRPr lang="en-US" sz="2200" b="1" dirty="0"/>
          </a:p>
          <a:p>
            <a:pPr>
              <a:buFont typeface="Wingdings" charset="2"/>
              <a:buChar char="v"/>
            </a:pPr>
            <a:r>
              <a:rPr lang="en-US" sz="2600" b="1" dirty="0">
                <a:ea typeface="Abadi MT Condensed Extra Bold" charset="0"/>
                <a:cs typeface="Abadi MT Condensed Extra Bold" charset="0"/>
              </a:rPr>
              <a:t>1 Th. 2:4:</a:t>
            </a:r>
          </a:p>
          <a:p>
            <a:pPr lvl="1">
              <a:buFont typeface="Arial" charset="0"/>
              <a:buChar char="•"/>
            </a:pPr>
            <a:r>
              <a:rPr lang="en-US" sz="2600" dirty="0"/>
              <a:t>“</a:t>
            </a:r>
            <a:r>
              <a:rPr lang="is-IS" sz="2600" dirty="0"/>
              <a:t>…we have been </a:t>
            </a:r>
            <a:r>
              <a:rPr lang="en-US" sz="2600" dirty="0"/>
              <a:t>approved by God to be </a:t>
            </a:r>
            <a:r>
              <a:rPr lang="en-US" sz="2600" b="1" dirty="0"/>
              <a:t>entrusted with the gospel</a:t>
            </a:r>
            <a:r>
              <a:rPr lang="en-US" sz="2600" dirty="0"/>
              <a:t>” </a:t>
            </a:r>
            <a:br>
              <a:rPr lang="en-US" sz="2600" dirty="0"/>
            </a:br>
            <a:br>
              <a:rPr lang="en-US" sz="2600" dirty="0"/>
            </a:br>
            <a:endParaRPr lang="en-US" sz="2600" dirty="0"/>
          </a:p>
        </p:txBody>
      </p:sp>
    </p:spTree>
    <p:extLst>
      <p:ext uri="{BB962C8B-B14F-4D97-AF65-F5344CB8AC3E}">
        <p14:creationId xmlns:p14="http://schemas.microsoft.com/office/powerpoint/2010/main" val="1322281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928" y="379248"/>
            <a:ext cx="8163426" cy="709738"/>
          </a:xfrm>
        </p:spPr>
        <p:txBody>
          <a:bodyPr>
            <a:normAutofit fontScale="90000"/>
          </a:bodyPr>
          <a:lstStyle/>
          <a:p>
            <a:r>
              <a:rPr lang="en-US" dirty="0">
                <a:latin typeface="Abadi MT Condensed Extra Bold" charset="0"/>
                <a:ea typeface="Abadi MT Condensed Extra Bold" charset="0"/>
                <a:cs typeface="Abadi MT Condensed Extra Bold" charset="0"/>
              </a:rPr>
              <a:t>Entrusted with</a:t>
            </a:r>
            <a:r>
              <a:rPr lang="is-IS" dirty="0">
                <a:latin typeface="Abadi MT Condensed Extra Bold" charset="0"/>
                <a:ea typeface="Abadi MT Condensed Extra Bold" charset="0"/>
                <a:cs typeface="Abadi MT Condensed Extra Bold" charset="0"/>
              </a:rPr>
              <a:t>…</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520366" y="1973806"/>
            <a:ext cx="7886700" cy="3263504"/>
          </a:xfrm>
        </p:spPr>
        <p:txBody>
          <a:bodyPr>
            <a:normAutofit fontScale="92500" lnSpcReduction="20000"/>
          </a:bodyPr>
          <a:lstStyle/>
          <a:p>
            <a:pPr marL="514350" indent="-514350">
              <a:buFont typeface="+mj-lt"/>
              <a:buAutoNum type="arabicPeriod"/>
            </a:pPr>
            <a:r>
              <a:rPr lang="en-US" dirty="0"/>
              <a:t>“</a:t>
            </a:r>
            <a:r>
              <a:rPr lang="en-US" i="1" dirty="0"/>
              <a:t>the glorious gospel</a:t>
            </a:r>
            <a:r>
              <a:rPr lang="en-US" dirty="0"/>
              <a:t>” (1 </a:t>
            </a:r>
            <a:r>
              <a:rPr lang="en-US" dirty="0" err="1"/>
              <a:t>Ti</a:t>
            </a:r>
            <a:r>
              <a:rPr lang="en-US" dirty="0"/>
              <a:t>. 1:11) </a:t>
            </a:r>
          </a:p>
          <a:p>
            <a:pPr marL="514350" indent="-514350">
              <a:buFont typeface="+mj-lt"/>
              <a:buAutoNum type="arabicPeriod"/>
            </a:pPr>
            <a:r>
              <a:rPr lang="en-US" dirty="0"/>
              <a:t>“</a:t>
            </a:r>
            <a:r>
              <a:rPr lang="en-US" i="1" dirty="0"/>
              <a:t>the truth</a:t>
            </a:r>
            <a:r>
              <a:rPr lang="en-US" dirty="0"/>
              <a:t>” (1 </a:t>
            </a:r>
            <a:r>
              <a:rPr lang="en-US" dirty="0" err="1"/>
              <a:t>Ti</a:t>
            </a:r>
            <a:r>
              <a:rPr lang="en-US" dirty="0"/>
              <a:t>. 3:15) </a:t>
            </a:r>
          </a:p>
          <a:p>
            <a:pPr marL="514350" indent="-514350">
              <a:buFont typeface="+mj-lt"/>
              <a:buAutoNum type="arabicPeriod"/>
            </a:pPr>
            <a:r>
              <a:rPr lang="en-US" dirty="0"/>
              <a:t>“</a:t>
            </a:r>
            <a:r>
              <a:rPr lang="en-US" i="1" dirty="0"/>
              <a:t>the faith</a:t>
            </a:r>
            <a:r>
              <a:rPr lang="en-US" dirty="0"/>
              <a:t>” (1 Ti. 6:10) </a:t>
            </a:r>
          </a:p>
          <a:p>
            <a:pPr marL="514350" indent="-514350">
              <a:buFont typeface="+mj-lt"/>
              <a:buAutoNum type="arabicPeriod"/>
            </a:pPr>
            <a:r>
              <a:rPr lang="en-US" dirty="0"/>
              <a:t>“</a:t>
            </a:r>
            <a:r>
              <a:rPr lang="en-US" i="1" dirty="0"/>
              <a:t>the word of truth</a:t>
            </a:r>
            <a:r>
              <a:rPr lang="en-US" dirty="0"/>
              <a:t>” (2 Ti. 2:15) </a:t>
            </a:r>
          </a:p>
          <a:p>
            <a:pPr marL="514350" indent="-514350">
              <a:buFont typeface="+mj-lt"/>
              <a:buAutoNum type="arabicPeriod"/>
            </a:pPr>
            <a:r>
              <a:rPr lang="en-US" dirty="0"/>
              <a:t>“</a:t>
            </a:r>
            <a:r>
              <a:rPr lang="en-US" i="1" dirty="0"/>
              <a:t>sound doctrine</a:t>
            </a:r>
            <a:r>
              <a:rPr lang="en-US" dirty="0"/>
              <a:t>” (2 Ti. 4:3)</a:t>
            </a:r>
          </a:p>
          <a:p>
            <a:pPr marL="514350" indent="-514350">
              <a:buFont typeface="+mj-lt"/>
              <a:buAutoNum type="arabicPeriod"/>
            </a:pPr>
            <a:r>
              <a:rPr lang="en-US" dirty="0"/>
              <a:t>“</a:t>
            </a:r>
            <a:r>
              <a:rPr lang="en-US" i="1" dirty="0"/>
              <a:t>the message</a:t>
            </a:r>
            <a:r>
              <a:rPr lang="en-US" dirty="0"/>
              <a:t>” (2 Ti. 4:17)</a:t>
            </a:r>
          </a:p>
          <a:p>
            <a:pPr marL="514350" indent="-514350">
              <a:buFont typeface="+mj-lt"/>
              <a:buAutoNum type="arabicPeriod"/>
            </a:pPr>
            <a:r>
              <a:rPr lang="en-US" dirty="0"/>
              <a:t>“</a:t>
            </a:r>
            <a:r>
              <a:rPr lang="en-US" i="1" dirty="0"/>
              <a:t>the faithful word</a:t>
            </a:r>
            <a:r>
              <a:rPr lang="en-US" dirty="0"/>
              <a:t>” (Tit. 1:9)</a:t>
            </a:r>
          </a:p>
          <a:p>
            <a:pPr marL="514350" indent="-514350">
              <a:buFont typeface="+mj-lt"/>
              <a:buAutoNum type="arabicPeriod"/>
            </a:pPr>
            <a:r>
              <a:rPr lang="en-US" dirty="0"/>
              <a:t>the “</a:t>
            </a:r>
            <a:r>
              <a:rPr lang="en-US" i="1" dirty="0"/>
              <a:t>doctrine of God</a:t>
            </a:r>
            <a:r>
              <a:rPr lang="en-US" dirty="0"/>
              <a:t>” (Tit. 2:10). </a:t>
            </a:r>
          </a:p>
        </p:txBody>
      </p:sp>
      <p:sp>
        <p:nvSpPr>
          <p:cNvPr id="4" name="TextBox 3"/>
          <p:cNvSpPr txBox="1"/>
          <p:nvPr/>
        </p:nvSpPr>
        <p:spPr>
          <a:xfrm>
            <a:off x="5791200" y="2951946"/>
            <a:ext cx="3026767" cy="954107"/>
          </a:xfrm>
          <a:prstGeom prst="rect">
            <a:avLst/>
          </a:prstGeom>
          <a:solidFill>
            <a:schemeClr val="bg1"/>
          </a:solidFill>
          <a:ln w="57150">
            <a:solidFill>
              <a:schemeClr val="accent1"/>
            </a:solidFill>
          </a:ln>
        </p:spPr>
        <p:txBody>
          <a:bodyPr wrap="square" rtlCol="0">
            <a:spAutoFit/>
          </a:bodyPr>
          <a:lstStyle/>
          <a:p>
            <a:pPr algn="ctr"/>
            <a:r>
              <a:rPr lang="en-US" sz="2800" b="1" dirty="0"/>
              <a:t>“Preach the word”  </a:t>
            </a:r>
            <a:r>
              <a:rPr lang="en-US" sz="2800" dirty="0"/>
              <a:t>   (2 Ti. 4:2)</a:t>
            </a:r>
          </a:p>
        </p:txBody>
      </p:sp>
    </p:spTree>
    <p:extLst>
      <p:ext uri="{BB962C8B-B14F-4D97-AF65-F5344CB8AC3E}">
        <p14:creationId xmlns:p14="http://schemas.microsoft.com/office/powerpoint/2010/main" val="3543140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2259990634"/>
              </p:ext>
            </p:extLst>
          </p:nvPr>
        </p:nvGraphicFramePr>
        <p:xfrm>
          <a:off x="7932" y="4762"/>
          <a:ext cx="9136068" cy="6887289"/>
        </p:xfrm>
        <a:graphic>
          <a:graphicData uri="http://schemas.openxmlformats.org/drawingml/2006/table">
            <a:tbl>
              <a:tblPr firstRow="1" bandRow="1">
                <a:tableStyleId>{073A0DAA-6AF3-43AB-8588-CEC1D06C72B9}</a:tableStyleId>
              </a:tblPr>
              <a:tblGrid>
                <a:gridCol w="1981201">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435691">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63673">
                <a:tc>
                  <a:txBody>
                    <a:bodyPr/>
                    <a:lstStyle/>
                    <a:p>
                      <a:r>
                        <a:rPr lang="en-US" sz="1300" b="1"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Creation to</a:t>
                      </a:r>
                      <a:r>
                        <a:rPr lang="en-US" sz="1300" b="1" baseline="0" dirty="0"/>
                        <a:t> the Flood</a:t>
                      </a:r>
                      <a:endParaRPr lang="en-US" sz="1300" b="1" dirty="0"/>
                    </a:p>
                  </a:txBody>
                  <a:tcPr marL="68580" marR="68580" marT="34290" marB="34290">
                    <a:solidFill>
                      <a:schemeClr val="bg2"/>
                    </a:solidFill>
                  </a:tcPr>
                </a:tc>
                <a:tc>
                  <a:txBody>
                    <a:bodyPr/>
                    <a:lstStyle/>
                    <a:p>
                      <a:r>
                        <a:rPr lang="en-US" sz="1300" b="1" dirty="0"/>
                        <a:t>Gen. 1-7</a:t>
                      </a:r>
                    </a:p>
                  </a:txBody>
                  <a:tcPr marL="68580" marR="68580" marT="34290" marB="34290">
                    <a:solidFill>
                      <a:schemeClr val="bg2"/>
                    </a:solidFill>
                  </a:tcPr>
                </a:tc>
                <a:tc>
                  <a:txBody>
                    <a:bodyPr/>
                    <a:lstStyle/>
                    <a:p>
                      <a:pPr algn="ctr"/>
                      <a:r>
                        <a:rPr lang="en-US" sz="1300" b="1" dirty="0"/>
                        <a:t>1656</a:t>
                      </a:r>
                    </a:p>
                  </a:txBody>
                  <a:tcPr marL="68580" marR="68580" marT="34290" marB="34290">
                    <a:solidFill>
                      <a:schemeClr val="bg2"/>
                    </a:solidFill>
                  </a:tcPr>
                </a:tc>
                <a:tc>
                  <a:txBody>
                    <a:bodyPr/>
                    <a:lstStyle/>
                    <a:p>
                      <a:r>
                        <a:rPr lang="en-US" sz="1300" b="1" dirty="0"/>
                        <a:t>Adam</a:t>
                      </a:r>
                    </a:p>
                  </a:txBody>
                  <a:tcPr marL="68580" marR="68580" marT="34290" marB="34290">
                    <a:solidFill>
                      <a:schemeClr val="bg2"/>
                    </a:solidFill>
                  </a:tcPr>
                </a:tc>
                <a:extLst>
                  <a:ext uri="{0D108BD9-81ED-4DB2-BD59-A6C34878D82A}">
                    <a16:rowId xmlns:a16="http://schemas.microsoft.com/office/drawing/2014/main" val="10001"/>
                  </a:ext>
                </a:extLst>
              </a:tr>
              <a:tr h="363673">
                <a:tc>
                  <a:txBody>
                    <a:bodyPr/>
                    <a:lstStyle/>
                    <a:p>
                      <a:r>
                        <a:rPr lang="en-US" sz="1300" b="1" dirty="0"/>
                        <a:t>Postdiluvian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flood</a:t>
                      </a:r>
                      <a:r>
                        <a:rPr lang="en-US" sz="1300" b="1" baseline="0" dirty="0"/>
                        <a:t> to call of Abraham</a:t>
                      </a:r>
                      <a:endParaRPr lang="en-US" sz="1300" b="1" dirty="0"/>
                    </a:p>
                  </a:txBody>
                  <a:tcPr marL="68580" marR="68580" marT="34290" marB="34290">
                    <a:solidFill>
                      <a:schemeClr val="bg2"/>
                    </a:solidFill>
                  </a:tcPr>
                </a:tc>
                <a:tc>
                  <a:txBody>
                    <a:bodyPr/>
                    <a:lstStyle/>
                    <a:p>
                      <a:r>
                        <a:rPr lang="en-US" sz="1300" b="1" dirty="0"/>
                        <a:t>Gen. 8-!1</a:t>
                      </a:r>
                    </a:p>
                  </a:txBody>
                  <a:tcPr marL="68580" marR="68580" marT="34290" marB="34290">
                    <a:solidFill>
                      <a:schemeClr val="bg2"/>
                    </a:solidFill>
                  </a:tcPr>
                </a:tc>
                <a:tc>
                  <a:txBody>
                    <a:bodyPr/>
                    <a:lstStyle/>
                    <a:p>
                      <a:pPr algn="ctr"/>
                      <a:r>
                        <a:rPr lang="en-US" sz="1300" b="1" dirty="0"/>
                        <a:t>427</a:t>
                      </a:r>
                    </a:p>
                  </a:txBody>
                  <a:tcPr marL="68580" marR="68580" marT="34290" marB="34290">
                    <a:solidFill>
                      <a:schemeClr val="bg2"/>
                    </a:solidFill>
                  </a:tcPr>
                </a:tc>
                <a:tc>
                  <a:txBody>
                    <a:bodyPr/>
                    <a:lstStyle/>
                    <a:p>
                      <a:r>
                        <a:rPr lang="en-US" sz="1300" b="1" dirty="0"/>
                        <a:t>Noah</a:t>
                      </a:r>
                    </a:p>
                  </a:txBody>
                  <a:tcPr marL="68580" marR="68580" marT="34290" marB="34290">
                    <a:solidFill>
                      <a:schemeClr val="bg2"/>
                    </a:solidFill>
                  </a:tcPr>
                </a:tc>
                <a:extLst>
                  <a:ext uri="{0D108BD9-81ED-4DB2-BD59-A6C34878D82A}">
                    <a16:rowId xmlns:a16="http://schemas.microsoft.com/office/drawing/2014/main" val="10002"/>
                  </a:ext>
                </a:extLst>
              </a:tr>
              <a:tr h="498817">
                <a:tc>
                  <a:txBody>
                    <a:bodyPr/>
                    <a:lstStyle/>
                    <a:p>
                      <a:r>
                        <a:rPr lang="en-US" sz="1300" b="1" dirty="0"/>
                        <a:t>Patriarchal</a:t>
                      </a:r>
                      <a:r>
                        <a:rPr lang="en-US" sz="1300" b="1" baseline="0" dirty="0"/>
                        <a:t> </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call of</a:t>
                      </a:r>
                      <a:r>
                        <a:rPr lang="en-US" sz="1300" b="1" baseline="0" dirty="0"/>
                        <a:t> Abraham to Egyptian Bondage </a:t>
                      </a:r>
                      <a:endParaRPr lang="en-US" sz="1300" b="1" dirty="0"/>
                    </a:p>
                  </a:txBody>
                  <a:tcPr marL="68580" marR="68580" marT="34290" marB="34290">
                    <a:solidFill>
                      <a:schemeClr val="bg2"/>
                    </a:solidFill>
                  </a:tcPr>
                </a:tc>
                <a:tc>
                  <a:txBody>
                    <a:bodyPr/>
                    <a:lstStyle/>
                    <a:p>
                      <a:r>
                        <a:rPr lang="en-US" sz="1300" b="1" dirty="0"/>
                        <a:t>Gen. 12-45</a:t>
                      </a:r>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Abraham</a:t>
                      </a:r>
                    </a:p>
                  </a:txBody>
                  <a:tcPr marL="68580" marR="68580" marT="34290" marB="34290">
                    <a:solidFill>
                      <a:schemeClr val="bg2"/>
                    </a:solidFill>
                  </a:tcPr>
                </a:tc>
                <a:extLst>
                  <a:ext uri="{0D108BD9-81ED-4DB2-BD59-A6C34878D82A}">
                    <a16:rowId xmlns:a16="http://schemas.microsoft.com/office/drawing/2014/main" val="10003"/>
                  </a:ext>
                </a:extLst>
              </a:tr>
              <a:tr h="363673">
                <a:tc>
                  <a:txBody>
                    <a:bodyPr/>
                    <a:lstStyle/>
                    <a:p>
                      <a:r>
                        <a:rPr lang="en-US" sz="1300" b="1"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chemeClr val="bg2"/>
                    </a:solidFill>
                  </a:tcPr>
                </a:tc>
                <a:tc>
                  <a:txBody>
                    <a:bodyPr/>
                    <a:lstStyle/>
                    <a:p>
                      <a:r>
                        <a:rPr lang="en-US" sz="1300" b="1" dirty="0"/>
                        <a:t>Gen.</a:t>
                      </a:r>
                      <a:r>
                        <a:rPr lang="en-US" sz="1300" b="1" baseline="0" dirty="0"/>
                        <a:t> 46-Ex. 11</a:t>
                      </a:r>
                      <a:endParaRPr lang="en-US" sz="1300" b="1" dirty="0"/>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Joseph</a:t>
                      </a:r>
                    </a:p>
                  </a:txBody>
                  <a:tcPr marL="68580" marR="68580" marT="34290" marB="34290">
                    <a:solidFill>
                      <a:schemeClr val="bg2"/>
                    </a:solidFill>
                  </a:tcPr>
                </a:tc>
                <a:extLst>
                  <a:ext uri="{0D108BD9-81ED-4DB2-BD59-A6C34878D82A}">
                    <a16:rowId xmlns:a16="http://schemas.microsoft.com/office/drawing/2014/main" val="10004"/>
                  </a:ext>
                </a:extLst>
              </a:tr>
              <a:tr h="531526">
                <a:tc>
                  <a:txBody>
                    <a:bodyPr/>
                    <a:lstStyle/>
                    <a:p>
                      <a:r>
                        <a:rPr lang="en-US" sz="1400" b="1"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dirty="0"/>
                        <a:t>From Exodus to crossing of the Jordan</a:t>
                      </a:r>
                    </a:p>
                  </a:txBody>
                  <a:tcPr marL="68580" marR="68580" marT="34290" marB="34290">
                    <a:solidFill>
                      <a:schemeClr val="bg2"/>
                    </a:solidFill>
                  </a:tcPr>
                </a:tc>
                <a:tc>
                  <a:txBody>
                    <a:bodyPr/>
                    <a:lstStyle/>
                    <a:p>
                      <a:r>
                        <a:rPr lang="en-US" sz="1400" b="1" dirty="0"/>
                        <a:t>Ex.</a:t>
                      </a:r>
                      <a:r>
                        <a:rPr lang="en-US" sz="1400" b="1" baseline="0" dirty="0"/>
                        <a:t> 12-Deut. 34</a:t>
                      </a:r>
                      <a:endParaRPr lang="en-US" sz="1400" b="1" dirty="0"/>
                    </a:p>
                  </a:txBody>
                  <a:tcPr marL="68580" marR="68580" marT="34290" marB="34290">
                    <a:solidFill>
                      <a:schemeClr val="bg2"/>
                    </a:solidFill>
                  </a:tcPr>
                </a:tc>
                <a:tc>
                  <a:txBody>
                    <a:bodyPr/>
                    <a:lstStyle/>
                    <a:p>
                      <a:pPr algn="ctr"/>
                      <a:r>
                        <a:rPr lang="en-US" sz="1400" b="1" dirty="0"/>
                        <a:t>40</a:t>
                      </a:r>
                    </a:p>
                  </a:txBody>
                  <a:tcPr marL="68580" marR="68580" marT="34290" marB="34290">
                    <a:solidFill>
                      <a:schemeClr val="bg2"/>
                    </a:solidFill>
                  </a:tcPr>
                </a:tc>
                <a:tc>
                  <a:txBody>
                    <a:bodyPr/>
                    <a:lstStyle/>
                    <a:p>
                      <a:r>
                        <a:rPr lang="en-US" sz="1400" b="1" dirty="0"/>
                        <a:t>Moses</a:t>
                      </a:r>
                    </a:p>
                  </a:txBody>
                  <a:tcPr marL="68580" marR="68580" marT="34290" marB="34290">
                    <a:solidFill>
                      <a:schemeClr val="bg2"/>
                    </a:solidFill>
                  </a:tcPr>
                </a:tc>
                <a:extLst>
                  <a:ext uri="{0D108BD9-81ED-4DB2-BD59-A6C34878D82A}">
                    <a16:rowId xmlns:a16="http://schemas.microsoft.com/office/drawing/2014/main" val="10005"/>
                  </a:ext>
                </a:extLst>
              </a:tr>
              <a:tr h="363673">
                <a:tc>
                  <a:txBody>
                    <a:bodyPr/>
                    <a:lstStyle/>
                    <a:p>
                      <a:r>
                        <a:rPr lang="en-US" sz="1300" b="1" dirty="0"/>
                        <a:t>Conquest of Canaan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crossing of Jordan</a:t>
                      </a:r>
                      <a:r>
                        <a:rPr lang="en-US" sz="1300" b="1" baseline="0" dirty="0"/>
                        <a:t> to Joshua’s death</a:t>
                      </a:r>
                      <a:endParaRPr lang="en-US" sz="1300" b="1" dirty="0"/>
                    </a:p>
                  </a:txBody>
                  <a:tcPr marL="68580" marR="68580" marT="34290" marB="34290">
                    <a:solidFill>
                      <a:schemeClr val="bg2"/>
                    </a:solidFill>
                  </a:tcPr>
                </a:tc>
                <a:tc>
                  <a:txBody>
                    <a:bodyPr/>
                    <a:lstStyle/>
                    <a:p>
                      <a:r>
                        <a:rPr lang="en-US" sz="1300" b="1" dirty="0"/>
                        <a:t>Josh. 1-24</a:t>
                      </a:r>
                    </a:p>
                  </a:txBody>
                  <a:tcPr marL="68580" marR="68580" marT="34290" marB="34290">
                    <a:solidFill>
                      <a:schemeClr val="bg2"/>
                    </a:solidFill>
                  </a:tcPr>
                </a:tc>
                <a:tc>
                  <a:txBody>
                    <a:bodyPr/>
                    <a:lstStyle/>
                    <a:p>
                      <a:pPr algn="ctr"/>
                      <a:r>
                        <a:rPr lang="en-US" sz="1300" b="1" dirty="0"/>
                        <a:t>51</a:t>
                      </a:r>
                    </a:p>
                  </a:txBody>
                  <a:tcPr marL="68580" marR="68580" marT="34290" marB="34290">
                    <a:solidFill>
                      <a:schemeClr val="bg2"/>
                    </a:solidFill>
                  </a:tcPr>
                </a:tc>
                <a:tc>
                  <a:txBody>
                    <a:bodyPr/>
                    <a:lstStyle/>
                    <a:p>
                      <a:r>
                        <a:rPr lang="en-US" sz="1300" b="1" dirty="0"/>
                        <a:t>Joshua</a:t>
                      </a:r>
                    </a:p>
                  </a:txBody>
                  <a:tcPr marL="68580" marR="68580" marT="34290" marB="34290">
                    <a:solidFill>
                      <a:schemeClr val="bg2"/>
                    </a:solidFill>
                  </a:tcPr>
                </a:tc>
                <a:extLst>
                  <a:ext uri="{0D108BD9-81ED-4DB2-BD59-A6C34878D82A}">
                    <a16:rowId xmlns:a16="http://schemas.microsoft.com/office/drawing/2014/main" val="10006"/>
                  </a:ext>
                </a:extLst>
              </a:tr>
              <a:tr h="363673">
                <a:tc>
                  <a:txBody>
                    <a:bodyPr/>
                    <a:lstStyle/>
                    <a:p>
                      <a:r>
                        <a:rPr lang="en-US" sz="1300" b="1" dirty="0"/>
                        <a:t>Judges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Joshua to King Saul</a:t>
                      </a:r>
                    </a:p>
                  </a:txBody>
                  <a:tcPr marL="68580" marR="68580" marT="34290" marB="34290">
                    <a:solidFill>
                      <a:schemeClr val="bg2"/>
                    </a:solidFill>
                  </a:tcPr>
                </a:tc>
                <a:tc>
                  <a:txBody>
                    <a:bodyPr/>
                    <a:lstStyle/>
                    <a:p>
                      <a:r>
                        <a:rPr lang="en-US" sz="1300" b="1" dirty="0"/>
                        <a:t>Ju,</a:t>
                      </a:r>
                      <a:r>
                        <a:rPr lang="en-US" sz="1300" b="1" baseline="0" dirty="0"/>
                        <a:t> Ruth, 1 Sa. 1-9</a:t>
                      </a:r>
                      <a:endParaRPr lang="en-US" sz="1300" b="1" dirty="0"/>
                    </a:p>
                  </a:txBody>
                  <a:tcPr marL="68580" marR="68580" marT="34290" marB="34290">
                    <a:solidFill>
                      <a:schemeClr val="bg2"/>
                    </a:solidFill>
                  </a:tcPr>
                </a:tc>
                <a:tc>
                  <a:txBody>
                    <a:bodyPr/>
                    <a:lstStyle/>
                    <a:p>
                      <a:pPr algn="ctr"/>
                      <a:r>
                        <a:rPr lang="en-US" sz="1300" b="1" dirty="0"/>
                        <a:t>305</a:t>
                      </a:r>
                    </a:p>
                  </a:txBody>
                  <a:tcPr marL="68580" marR="68580" marT="34290" marB="34290">
                    <a:solidFill>
                      <a:schemeClr val="bg2"/>
                    </a:solidFill>
                  </a:tcPr>
                </a:tc>
                <a:tc>
                  <a:txBody>
                    <a:bodyPr/>
                    <a:lstStyle/>
                    <a:p>
                      <a:r>
                        <a:rPr lang="en-US" sz="1300" b="1" dirty="0"/>
                        <a:t>Samuel</a:t>
                      </a:r>
                    </a:p>
                  </a:txBody>
                  <a:tcPr marL="68580" marR="68580" marT="34290" marB="34290">
                    <a:solidFill>
                      <a:schemeClr val="bg2"/>
                    </a:solidFill>
                  </a:tcPr>
                </a:tc>
                <a:extLst>
                  <a:ext uri="{0D108BD9-81ED-4DB2-BD59-A6C34878D82A}">
                    <a16:rowId xmlns:a16="http://schemas.microsoft.com/office/drawing/2014/main" val="10007"/>
                  </a:ext>
                </a:extLst>
              </a:tr>
              <a:tr h="576399">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origin of kingdom to its division</a:t>
                      </a:r>
                      <a:endParaRPr lang="en-US" sz="1300" b="1" dirty="0"/>
                    </a:p>
                  </a:txBody>
                  <a:tcPr marL="68580" marR="68580" marT="34290" marB="34290">
                    <a:solidFill>
                      <a:schemeClr val="bg2"/>
                    </a:solidFill>
                  </a:tcPr>
                </a:tc>
                <a:tc>
                  <a:txBody>
                    <a:bodyPr/>
                    <a:lstStyle/>
                    <a:p>
                      <a:r>
                        <a:rPr lang="en-US" sz="1300" b="1" dirty="0"/>
                        <a:t>1 Sa. 9-1 Ki. 11; 1 Chr. 10, 2 Chr. 9</a:t>
                      </a:r>
                    </a:p>
                  </a:txBody>
                  <a:tcPr marL="68580" marR="68580" marT="34290" marB="34290">
                    <a:solidFill>
                      <a:schemeClr val="bg2"/>
                    </a:solidFill>
                  </a:tcPr>
                </a:tc>
                <a:tc>
                  <a:txBody>
                    <a:bodyPr/>
                    <a:lstStyle/>
                    <a:p>
                      <a:pPr algn="ctr"/>
                      <a:r>
                        <a:rPr lang="en-US" sz="1300" b="1" dirty="0"/>
                        <a:t>120</a:t>
                      </a:r>
                    </a:p>
                  </a:txBody>
                  <a:tcPr marL="68580" marR="68580" marT="34290" marB="34290">
                    <a:solidFill>
                      <a:schemeClr val="bg2"/>
                    </a:solidFill>
                  </a:tcPr>
                </a:tc>
                <a:tc>
                  <a:txBody>
                    <a:bodyPr/>
                    <a:lstStyle/>
                    <a:p>
                      <a:r>
                        <a:rPr lang="en-US" sz="1300" b="1" dirty="0"/>
                        <a:t>David</a:t>
                      </a:r>
                    </a:p>
                  </a:txBody>
                  <a:tcPr marL="68580" marR="68580" marT="34290" marB="34290">
                    <a:solidFill>
                      <a:schemeClr val="bg2"/>
                    </a:solidFill>
                  </a:tcPr>
                </a:tc>
                <a:extLst>
                  <a:ext uri="{0D108BD9-81ED-4DB2-BD59-A6C34878D82A}">
                    <a16:rowId xmlns:a16="http://schemas.microsoft.com/office/drawing/2014/main" val="10008"/>
                  </a:ext>
                </a:extLst>
              </a:tr>
              <a:tr h="381000">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division to the fall of Israel</a:t>
                      </a:r>
                      <a:endParaRPr lang="en-US" sz="1300" b="1" dirty="0"/>
                    </a:p>
                  </a:txBody>
                  <a:tcPr marL="68580" marR="68580" marT="34290" marB="34290">
                    <a:solidFill>
                      <a:schemeClr val="bg2"/>
                    </a:solidFill>
                  </a:tcPr>
                </a:tc>
                <a:tc>
                  <a:txBody>
                    <a:bodyPr/>
                    <a:lstStyle/>
                    <a:p>
                      <a:r>
                        <a:rPr lang="en-US" sz="1300" b="1" dirty="0"/>
                        <a:t>1 Ki. 12-2 Ki. 20; 2 Chr. 10-32</a:t>
                      </a:r>
                    </a:p>
                  </a:txBody>
                  <a:tcPr marL="68580" marR="68580" marT="34290" marB="34290">
                    <a:solidFill>
                      <a:schemeClr val="bg2"/>
                    </a:solidFill>
                  </a:tcPr>
                </a:tc>
                <a:tc>
                  <a:txBody>
                    <a:bodyPr/>
                    <a:lstStyle/>
                    <a:p>
                      <a:pPr algn="ctr"/>
                      <a:r>
                        <a:rPr lang="en-US" sz="1300" b="1" dirty="0"/>
                        <a:t>253</a:t>
                      </a:r>
                    </a:p>
                  </a:txBody>
                  <a:tcPr marL="68580" marR="68580" marT="34290" marB="34290">
                    <a:solidFill>
                      <a:schemeClr val="bg2"/>
                    </a:solidFill>
                  </a:tcPr>
                </a:tc>
                <a:tc>
                  <a:txBody>
                    <a:bodyPr/>
                    <a:lstStyle/>
                    <a:p>
                      <a:r>
                        <a:rPr lang="en-US" sz="1300" b="1" dirty="0"/>
                        <a:t>Elijah</a:t>
                      </a:r>
                    </a:p>
                  </a:txBody>
                  <a:tcPr marL="68580" marR="68580" marT="34290" marB="34290">
                    <a:solidFill>
                      <a:schemeClr val="bg2"/>
                    </a:solidFill>
                  </a:tcPr>
                </a:tc>
                <a:extLst>
                  <a:ext uri="{0D108BD9-81ED-4DB2-BD59-A6C34878D82A}">
                    <a16:rowId xmlns:a16="http://schemas.microsoft.com/office/drawing/2014/main" val="10009"/>
                  </a:ext>
                </a:extLst>
              </a:tr>
              <a:tr h="377607">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fall of Israel</a:t>
                      </a:r>
                      <a:r>
                        <a:rPr lang="en-US" sz="1300" b="1" baseline="0" dirty="0"/>
                        <a:t> to the fall of Judah</a:t>
                      </a:r>
                      <a:endParaRPr lang="en-US" sz="1300" b="1" dirty="0"/>
                    </a:p>
                  </a:txBody>
                  <a:tcPr marL="68580" marR="68580" marT="34290" marB="34290">
                    <a:solidFill>
                      <a:schemeClr val="bg2"/>
                    </a:solidFill>
                  </a:tcPr>
                </a:tc>
                <a:tc>
                  <a:txBody>
                    <a:bodyPr/>
                    <a:lstStyle/>
                    <a:p>
                      <a:r>
                        <a:rPr lang="en-US" sz="1300" b="1" dirty="0"/>
                        <a:t>2 Ki. 21-25; 2 Chr. 10-32</a:t>
                      </a:r>
                    </a:p>
                  </a:txBody>
                  <a:tcPr marL="68580" marR="68580" marT="34290" marB="34290">
                    <a:solidFill>
                      <a:schemeClr val="bg2"/>
                    </a:solidFill>
                  </a:tcPr>
                </a:tc>
                <a:tc>
                  <a:txBody>
                    <a:bodyPr/>
                    <a:lstStyle/>
                    <a:p>
                      <a:pPr algn="ctr"/>
                      <a:r>
                        <a:rPr lang="en-US" sz="1300" b="1" dirty="0"/>
                        <a:t>125</a:t>
                      </a:r>
                    </a:p>
                  </a:txBody>
                  <a:tcPr marL="68580" marR="68580" marT="34290" marB="34290">
                    <a:solidFill>
                      <a:schemeClr val="bg2"/>
                    </a:solidFill>
                  </a:tcPr>
                </a:tc>
                <a:tc>
                  <a:txBody>
                    <a:bodyPr/>
                    <a:lstStyle/>
                    <a:p>
                      <a:r>
                        <a:rPr lang="en-US" sz="1300" b="1" dirty="0"/>
                        <a:t>Josiah</a:t>
                      </a:r>
                    </a:p>
                  </a:txBody>
                  <a:tcPr marL="68580" marR="68580" marT="34290" marB="34290">
                    <a:solidFill>
                      <a:schemeClr val="bg2"/>
                    </a:solidFill>
                  </a:tcPr>
                </a:tc>
                <a:extLst>
                  <a:ext uri="{0D108BD9-81ED-4DB2-BD59-A6C34878D82A}">
                    <a16:rowId xmlns:a16="http://schemas.microsoft.com/office/drawing/2014/main" val="10010"/>
                  </a:ext>
                </a:extLst>
              </a:tr>
              <a:tr h="407011">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fall of Judah to</a:t>
                      </a:r>
                      <a:r>
                        <a:rPr lang="en-US" sz="1300" b="1" baseline="0" dirty="0"/>
                        <a:t> the return</a:t>
                      </a:r>
                      <a:endParaRPr lang="en-US" sz="1300" b="1" dirty="0"/>
                    </a:p>
                  </a:txBody>
                  <a:tcPr marL="68580" marR="68580" marT="34290" marB="34290">
                    <a:solidFill>
                      <a:schemeClr val="bg2"/>
                    </a:solidFill>
                  </a:tcPr>
                </a:tc>
                <a:tc>
                  <a:txBody>
                    <a:bodyPr/>
                    <a:lstStyle/>
                    <a:p>
                      <a:r>
                        <a:rPr lang="en-US" sz="1300" b="1" dirty="0"/>
                        <a:t>2 Ki. 25-8- 21;</a:t>
                      </a:r>
                      <a:r>
                        <a:rPr lang="en-US" sz="1300" b="1" baseline="0" dirty="0"/>
                        <a:t> Dan. 1-6; Ezekiel</a:t>
                      </a:r>
                      <a:endParaRPr lang="en-US" sz="1300" b="1" dirty="0"/>
                    </a:p>
                  </a:txBody>
                  <a:tcPr marL="68580" marR="68580" marT="34290" marB="34290">
                    <a:solidFill>
                      <a:schemeClr val="bg2"/>
                    </a:solidFill>
                  </a:tcPr>
                </a:tc>
                <a:tc>
                  <a:txBody>
                    <a:bodyPr/>
                    <a:lstStyle/>
                    <a:p>
                      <a:pPr algn="ctr"/>
                      <a:r>
                        <a:rPr lang="en-US" sz="1300" b="1" dirty="0"/>
                        <a:t>70</a:t>
                      </a:r>
                    </a:p>
                  </a:txBody>
                  <a:tcPr marL="68580" marR="68580" marT="34290" marB="34290">
                    <a:solidFill>
                      <a:schemeClr val="bg2"/>
                    </a:solidFill>
                  </a:tcPr>
                </a:tc>
                <a:tc>
                  <a:txBody>
                    <a:bodyPr/>
                    <a:lstStyle/>
                    <a:p>
                      <a:r>
                        <a:rPr lang="en-US" sz="1300" b="1" dirty="0"/>
                        <a:t>Daniel, Ezekiel</a:t>
                      </a:r>
                    </a:p>
                  </a:txBody>
                  <a:tcPr marL="68580" marR="68580" marT="34290" marB="34290">
                    <a:solidFill>
                      <a:schemeClr val="bg2"/>
                    </a:solidFill>
                  </a:tcPr>
                </a:tc>
                <a:extLst>
                  <a:ext uri="{0D108BD9-81ED-4DB2-BD59-A6C34878D82A}">
                    <a16:rowId xmlns:a16="http://schemas.microsoft.com/office/drawing/2014/main" val="10011"/>
                  </a:ext>
                </a:extLst>
              </a:tr>
              <a:tr h="363673">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chemeClr val="bg2"/>
                    </a:solidFill>
                  </a:tcPr>
                </a:tc>
                <a:tc>
                  <a:txBody>
                    <a:bodyPr/>
                    <a:lstStyle/>
                    <a:p>
                      <a:r>
                        <a:rPr lang="en-US" sz="1300" b="1" dirty="0"/>
                        <a:t>Ezra, Nehemiah</a:t>
                      </a:r>
                    </a:p>
                  </a:txBody>
                  <a:tcPr marL="68580" marR="68580" marT="34290" marB="34290">
                    <a:solidFill>
                      <a:schemeClr val="bg2"/>
                    </a:solidFill>
                  </a:tcPr>
                </a:tc>
                <a:tc>
                  <a:txBody>
                    <a:bodyPr/>
                    <a:lstStyle/>
                    <a:p>
                      <a:pPr algn="ctr"/>
                      <a:r>
                        <a:rPr lang="en-US" sz="1300" b="1" dirty="0"/>
                        <a:t>92</a:t>
                      </a:r>
                    </a:p>
                  </a:txBody>
                  <a:tcPr marL="68580" marR="68580" marT="34290" marB="34290">
                    <a:solidFill>
                      <a:schemeClr val="bg2"/>
                    </a:solidFill>
                  </a:tcPr>
                </a:tc>
                <a:tc>
                  <a:txBody>
                    <a:bodyPr/>
                    <a:lstStyle/>
                    <a:p>
                      <a:r>
                        <a:rPr lang="en-US" sz="1300" b="1" dirty="0"/>
                        <a:t>Ezra</a:t>
                      </a:r>
                    </a:p>
                  </a:txBody>
                  <a:tcPr marL="68580" marR="68580" marT="34290" marB="34290">
                    <a:solidFill>
                      <a:schemeClr val="bg2"/>
                    </a:solidFill>
                  </a:tcPr>
                </a:tc>
                <a:extLst>
                  <a:ext uri="{0D108BD9-81ED-4DB2-BD59-A6C34878D82A}">
                    <a16:rowId xmlns:a16="http://schemas.microsoft.com/office/drawing/2014/main" val="10012"/>
                  </a:ext>
                </a:extLst>
              </a:tr>
              <a:tr h="576901">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p>
                      <a:endParaRPr lang="en-US" sz="600" b="1" dirty="0"/>
                    </a:p>
                  </a:txBody>
                  <a:tcPr marL="68580" marR="68580" marT="34290" marB="34290">
                    <a:solidFill>
                      <a:schemeClr val="bg2"/>
                    </a:solidFill>
                  </a:tcPr>
                </a:tc>
                <a:tc>
                  <a:txBody>
                    <a:bodyPr/>
                    <a:lstStyle/>
                    <a:p>
                      <a:r>
                        <a:rPr lang="en-US" sz="1300" b="1" dirty="0"/>
                        <a:t>None</a:t>
                      </a:r>
                    </a:p>
                  </a:txBody>
                  <a:tcPr marL="68580" marR="68580" marT="34290" marB="34290">
                    <a:solidFill>
                      <a:schemeClr val="bg2"/>
                    </a:solidFill>
                  </a:tcPr>
                </a:tc>
                <a:tc>
                  <a:txBody>
                    <a:bodyPr/>
                    <a:lstStyle/>
                    <a:p>
                      <a:pPr algn="ctr"/>
                      <a:r>
                        <a:rPr lang="en-US" sz="1300" b="1" dirty="0"/>
                        <a:t>400</a:t>
                      </a:r>
                    </a:p>
                  </a:txBody>
                  <a:tcPr marL="68580" marR="68580" marT="34290" marB="34290">
                    <a:solidFill>
                      <a:schemeClr val="bg2"/>
                    </a:solidFill>
                  </a:tcPr>
                </a:tc>
                <a:tc>
                  <a:txBody>
                    <a:bodyPr/>
                    <a:lstStyle/>
                    <a:p>
                      <a:r>
                        <a:rPr lang="en-US" sz="1300" b="1" dirty="0"/>
                        <a:t>Judas Maccabee</a:t>
                      </a:r>
                    </a:p>
                  </a:txBody>
                  <a:tcPr marL="68580" marR="68580" marT="34290" marB="34290">
                    <a:solidFill>
                      <a:schemeClr val="bg2"/>
                    </a:solidFill>
                  </a:tcPr>
                </a:tc>
                <a:extLst>
                  <a:ext uri="{0D108BD9-81ED-4DB2-BD59-A6C34878D82A}">
                    <a16:rowId xmlns:a16="http://schemas.microsoft.com/office/drawing/2014/main" val="10013"/>
                  </a:ext>
                </a:extLst>
              </a:tr>
              <a:tr h="363673">
                <a:tc>
                  <a:txBody>
                    <a:bodyPr/>
                    <a:lstStyle/>
                    <a:p>
                      <a:r>
                        <a:rPr lang="en-US" sz="1300" b="1" dirty="0"/>
                        <a:t>Life of Christ</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birth of Jesus to ascension</a:t>
                      </a:r>
                    </a:p>
                  </a:txBody>
                  <a:tcPr marL="68580" marR="68580" marT="34290" marB="34290">
                    <a:solidFill>
                      <a:schemeClr val="bg2"/>
                    </a:solidFill>
                  </a:tcPr>
                </a:tc>
                <a:tc>
                  <a:txBody>
                    <a:bodyPr/>
                    <a:lstStyle/>
                    <a:p>
                      <a:r>
                        <a:rPr lang="en-US" sz="1300" b="1" dirty="0"/>
                        <a:t>Mt-Jhn 21; Acts1</a:t>
                      </a:r>
                    </a:p>
                  </a:txBody>
                  <a:tcPr marL="68580" marR="68580" marT="34290" marB="34290">
                    <a:solidFill>
                      <a:schemeClr val="bg2"/>
                    </a:solidFill>
                  </a:tcPr>
                </a:tc>
                <a:tc>
                  <a:txBody>
                    <a:bodyPr/>
                    <a:lstStyle/>
                    <a:p>
                      <a:pPr algn="ctr"/>
                      <a:r>
                        <a:rPr lang="en-US" sz="1300" b="1" dirty="0"/>
                        <a:t>34</a:t>
                      </a:r>
                    </a:p>
                  </a:txBody>
                  <a:tcPr marL="68580" marR="68580" marT="34290" marB="34290">
                    <a:solidFill>
                      <a:schemeClr val="bg2"/>
                    </a:solidFill>
                  </a:tcPr>
                </a:tc>
                <a:tc>
                  <a:txBody>
                    <a:bodyPr/>
                    <a:lstStyle/>
                    <a:p>
                      <a:r>
                        <a:rPr lang="en-US" sz="1300" b="1" dirty="0"/>
                        <a:t>Jesus</a:t>
                      </a:r>
                    </a:p>
                  </a:txBody>
                  <a:tcPr marL="68580" marR="68580" marT="34290" marB="34290">
                    <a:solidFill>
                      <a:schemeClr val="bg2"/>
                    </a:solidFill>
                  </a:tcPr>
                </a:tc>
                <a:extLst>
                  <a:ext uri="{0D108BD9-81ED-4DB2-BD59-A6C34878D82A}">
                    <a16:rowId xmlns:a16="http://schemas.microsoft.com/office/drawing/2014/main" val="10014"/>
                  </a:ext>
                </a:extLst>
              </a:tr>
              <a:tr h="498817">
                <a:tc>
                  <a:txBody>
                    <a:bodyPr/>
                    <a:lstStyle/>
                    <a:p>
                      <a:r>
                        <a:rPr lang="en-US" sz="1300" b="1" dirty="0"/>
                        <a:t>The Church</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 ascension to death of John (96 AD approx.)</a:t>
                      </a:r>
                    </a:p>
                  </a:txBody>
                  <a:tcPr marL="68580" marR="68580" marT="34290" marB="34290">
                    <a:solidFill>
                      <a:srgbClr val="FFFF00"/>
                    </a:solidFill>
                  </a:tcPr>
                </a:tc>
                <a:tc>
                  <a:txBody>
                    <a:bodyPr/>
                    <a:lstStyle/>
                    <a:p>
                      <a:r>
                        <a:rPr lang="en-US" sz="1300" b="1" dirty="0"/>
                        <a:t>Acts 2-Revelation</a:t>
                      </a:r>
                    </a:p>
                  </a:txBody>
                  <a:tcPr marL="68580" marR="68580" marT="34290" marB="34290">
                    <a:solidFill>
                      <a:srgbClr val="FFFF00"/>
                    </a:solidFill>
                  </a:tcPr>
                </a:tc>
                <a:tc>
                  <a:txBody>
                    <a:bodyPr/>
                    <a:lstStyle/>
                    <a:p>
                      <a:pPr algn="ctr"/>
                      <a:r>
                        <a:rPr lang="en-US" sz="1300" b="1" dirty="0"/>
                        <a:t>70</a:t>
                      </a:r>
                    </a:p>
                  </a:txBody>
                  <a:tcPr marL="68580" marR="68580" marT="34290" marB="34290">
                    <a:solidFill>
                      <a:srgbClr val="FFFF00"/>
                    </a:solidFill>
                  </a:tcPr>
                </a:tc>
                <a:tc>
                  <a:txBody>
                    <a:bodyPr/>
                    <a:lstStyle/>
                    <a:p>
                      <a:r>
                        <a:rPr lang="en-US" sz="1300" b="1" dirty="0"/>
                        <a:t>Paul</a:t>
                      </a:r>
                    </a:p>
                  </a:txBody>
                  <a:tcPr marL="68580" marR="68580" marT="34290" marB="34290">
                    <a:solidFill>
                      <a:srgbClr val="FFFF00"/>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783250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D33EFE-BD42-BF4C-9675-76C4906B3D75}"/>
              </a:ext>
            </a:extLst>
          </p:cNvPr>
          <p:cNvSpPr txBox="1"/>
          <p:nvPr/>
        </p:nvSpPr>
        <p:spPr>
          <a:xfrm>
            <a:off x="1447800" y="117693"/>
            <a:ext cx="2057400" cy="6740307"/>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Matthew</a:t>
            </a:r>
          </a:p>
          <a:p>
            <a:r>
              <a:rPr lang="en-US" sz="1600" b="1" dirty="0">
                <a:latin typeface="Arial" panose="020B0604020202020204" pitchFamily="34" charset="0"/>
                <a:cs typeface="Arial" panose="020B0604020202020204" pitchFamily="34" charset="0"/>
              </a:rPr>
              <a:t>Mark</a:t>
            </a:r>
          </a:p>
          <a:p>
            <a:r>
              <a:rPr lang="en-US" sz="1600" b="1" dirty="0">
                <a:latin typeface="Arial" panose="020B0604020202020204" pitchFamily="34" charset="0"/>
                <a:cs typeface="Arial" panose="020B0604020202020204" pitchFamily="34" charset="0"/>
              </a:rPr>
              <a:t>Luke </a:t>
            </a:r>
          </a:p>
          <a:p>
            <a:r>
              <a:rPr lang="en-US" sz="1600" b="1" dirty="0">
                <a:latin typeface="Arial" panose="020B0604020202020204" pitchFamily="34" charset="0"/>
                <a:cs typeface="Arial" panose="020B0604020202020204" pitchFamily="34" charset="0"/>
              </a:rPr>
              <a:t>John</a:t>
            </a:r>
          </a:p>
          <a:p>
            <a:r>
              <a:rPr lang="en-US" sz="1600" b="1" dirty="0">
                <a:latin typeface="Arial" panose="020B0604020202020204" pitchFamily="34" charset="0"/>
                <a:cs typeface="Arial" panose="020B0604020202020204" pitchFamily="34" charset="0"/>
              </a:rPr>
              <a:t>Acts</a:t>
            </a:r>
          </a:p>
          <a:p>
            <a:r>
              <a:rPr lang="en-US" sz="1600" b="1" dirty="0">
                <a:latin typeface="Arial" panose="020B0604020202020204" pitchFamily="34" charset="0"/>
                <a:cs typeface="Arial" panose="020B0604020202020204" pitchFamily="34" charset="0"/>
              </a:rPr>
              <a:t>Romans</a:t>
            </a:r>
          </a:p>
          <a:p>
            <a:r>
              <a:rPr lang="en-US" sz="1600" b="1" dirty="0">
                <a:latin typeface="Arial" panose="020B0604020202020204" pitchFamily="34" charset="0"/>
                <a:cs typeface="Arial" panose="020B0604020202020204" pitchFamily="34" charset="0"/>
              </a:rPr>
              <a:t>1 Corinthians</a:t>
            </a:r>
          </a:p>
          <a:p>
            <a:r>
              <a:rPr lang="en-US" sz="1600" b="1" dirty="0">
                <a:latin typeface="Arial" panose="020B0604020202020204" pitchFamily="34" charset="0"/>
                <a:cs typeface="Arial" panose="020B0604020202020204" pitchFamily="34" charset="0"/>
              </a:rPr>
              <a:t>2 Corinthians</a:t>
            </a:r>
          </a:p>
          <a:p>
            <a:r>
              <a:rPr lang="en-US" sz="1600" b="1" dirty="0">
                <a:latin typeface="Arial" panose="020B0604020202020204" pitchFamily="34" charset="0"/>
                <a:cs typeface="Arial" panose="020B0604020202020204" pitchFamily="34" charset="0"/>
              </a:rPr>
              <a:t>Galatians</a:t>
            </a:r>
          </a:p>
          <a:p>
            <a:r>
              <a:rPr lang="en-US" sz="1600" b="1" dirty="0">
                <a:latin typeface="Arial" panose="020B0604020202020204" pitchFamily="34" charset="0"/>
                <a:cs typeface="Arial" panose="020B0604020202020204" pitchFamily="34" charset="0"/>
              </a:rPr>
              <a:t>Ephesians</a:t>
            </a:r>
          </a:p>
          <a:p>
            <a:r>
              <a:rPr lang="en-US" sz="1600" b="1" dirty="0">
                <a:latin typeface="Arial" panose="020B0604020202020204" pitchFamily="34" charset="0"/>
                <a:cs typeface="Arial" panose="020B0604020202020204" pitchFamily="34" charset="0"/>
              </a:rPr>
              <a:t>Philippians</a:t>
            </a:r>
          </a:p>
          <a:p>
            <a:r>
              <a:rPr lang="en-US" sz="1600" b="1" dirty="0">
                <a:latin typeface="Arial" panose="020B0604020202020204" pitchFamily="34" charset="0"/>
                <a:cs typeface="Arial" panose="020B0604020202020204" pitchFamily="34" charset="0"/>
              </a:rPr>
              <a:t>Colossians</a:t>
            </a:r>
          </a:p>
          <a:p>
            <a:r>
              <a:rPr lang="en-US" sz="1600" b="1" dirty="0">
                <a:latin typeface="Arial" panose="020B0604020202020204" pitchFamily="34" charset="0"/>
                <a:cs typeface="Arial" panose="020B0604020202020204" pitchFamily="34" charset="0"/>
              </a:rPr>
              <a:t>1 Thessalonians</a:t>
            </a:r>
          </a:p>
          <a:p>
            <a:r>
              <a:rPr lang="en-US" sz="1600" b="1" dirty="0">
                <a:latin typeface="Arial" panose="020B0604020202020204" pitchFamily="34" charset="0"/>
                <a:cs typeface="Arial" panose="020B0604020202020204" pitchFamily="34" charset="0"/>
              </a:rPr>
              <a:t>2 Thessalonians</a:t>
            </a:r>
          </a:p>
          <a:p>
            <a:r>
              <a:rPr lang="en-US" sz="1600" b="1" dirty="0">
                <a:latin typeface="Arial" panose="020B0604020202020204" pitchFamily="34" charset="0"/>
                <a:cs typeface="Arial" panose="020B0604020202020204" pitchFamily="34" charset="0"/>
              </a:rPr>
              <a:t>1 Timothy</a:t>
            </a:r>
          </a:p>
          <a:p>
            <a:r>
              <a:rPr lang="en-US" sz="1600" b="1" dirty="0">
                <a:latin typeface="Arial" panose="020B0604020202020204" pitchFamily="34" charset="0"/>
                <a:cs typeface="Arial" panose="020B0604020202020204" pitchFamily="34" charset="0"/>
              </a:rPr>
              <a:t>2 Timothy</a:t>
            </a:r>
          </a:p>
          <a:p>
            <a:r>
              <a:rPr lang="en-US" sz="1600" b="1" dirty="0">
                <a:latin typeface="Arial" panose="020B0604020202020204" pitchFamily="34" charset="0"/>
                <a:cs typeface="Arial" panose="020B0604020202020204" pitchFamily="34" charset="0"/>
              </a:rPr>
              <a:t>Titus</a:t>
            </a:r>
          </a:p>
          <a:p>
            <a:r>
              <a:rPr lang="en-US" sz="1600" b="1" dirty="0">
                <a:latin typeface="Arial" panose="020B0604020202020204" pitchFamily="34" charset="0"/>
                <a:cs typeface="Arial" panose="020B0604020202020204" pitchFamily="34" charset="0"/>
              </a:rPr>
              <a:t>Philemon </a:t>
            </a:r>
          </a:p>
          <a:p>
            <a:r>
              <a:rPr lang="en-US" sz="1600" b="1" dirty="0">
                <a:latin typeface="Arial" panose="020B0604020202020204" pitchFamily="34" charset="0"/>
                <a:cs typeface="Arial" panose="020B0604020202020204" pitchFamily="34" charset="0"/>
              </a:rPr>
              <a:t>Hebrews</a:t>
            </a:r>
          </a:p>
          <a:p>
            <a:r>
              <a:rPr lang="en-US" sz="1600" b="1" dirty="0">
                <a:latin typeface="Arial" panose="020B0604020202020204" pitchFamily="34" charset="0"/>
                <a:cs typeface="Arial" panose="020B0604020202020204" pitchFamily="34" charset="0"/>
              </a:rPr>
              <a:t>James</a:t>
            </a:r>
          </a:p>
          <a:p>
            <a:r>
              <a:rPr lang="en-US" sz="1600" b="1" dirty="0">
                <a:latin typeface="Arial" panose="020B0604020202020204" pitchFamily="34" charset="0"/>
                <a:cs typeface="Arial" panose="020B0604020202020204" pitchFamily="34" charset="0"/>
              </a:rPr>
              <a:t>1 Peter</a:t>
            </a:r>
          </a:p>
          <a:p>
            <a:r>
              <a:rPr lang="en-US" sz="1600" b="1" dirty="0">
                <a:latin typeface="Arial" panose="020B0604020202020204" pitchFamily="34" charset="0"/>
                <a:cs typeface="Arial" panose="020B0604020202020204" pitchFamily="34" charset="0"/>
              </a:rPr>
              <a:t>2 Peter</a:t>
            </a:r>
          </a:p>
          <a:p>
            <a:r>
              <a:rPr lang="en-US" sz="1600" b="1" dirty="0">
                <a:latin typeface="Arial" panose="020B0604020202020204" pitchFamily="34" charset="0"/>
                <a:cs typeface="Arial" panose="020B0604020202020204" pitchFamily="34" charset="0"/>
              </a:rPr>
              <a:t>1 John</a:t>
            </a:r>
          </a:p>
          <a:p>
            <a:r>
              <a:rPr lang="en-US" sz="1600" b="1" dirty="0">
                <a:latin typeface="Arial" panose="020B0604020202020204" pitchFamily="34" charset="0"/>
                <a:cs typeface="Arial" panose="020B0604020202020204" pitchFamily="34" charset="0"/>
              </a:rPr>
              <a:t>2 John</a:t>
            </a:r>
          </a:p>
          <a:p>
            <a:r>
              <a:rPr lang="en-US" sz="1600" b="1" dirty="0">
                <a:latin typeface="Arial" panose="020B0604020202020204" pitchFamily="34" charset="0"/>
                <a:cs typeface="Arial" panose="020B0604020202020204" pitchFamily="34" charset="0"/>
              </a:rPr>
              <a:t>3 John</a:t>
            </a:r>
          </a:p>
          <a:p>
            <a:r>
              <a:rPr lang="en-US" sz="1600" b="1" dirty="0">
                <a:latin typeface="Arial" panose="020B0604020202020204" pitchFamily="34" charset="0"/>
                <a:cs typeface="Arial" panose="020B0604020202020204" pitchFamily="34" charset="0"/>
              </a:rPr>
              <a:t>Jude</a:t>
            </a:r>
          </a:p>
          <a:p>
            <a:r>
              <a:rPr lang="en-US" sz="1600" b="1" dirty="0">
                <a:latin typeface="Arial" panose="020B0604020202020204" pitchFamily="34" charset="0"/>
                <a:cs typeface="Arial" panose="020B0604020202020204" pitchFamily="34" charset="0"/>
              </a:rPr>
              <a:t>Revelation</a:t>
            </a:r>
          </a:p>
        </p:txBody>
      </p:sp>
      <p:sp>
        <p:nvSpPr>
          <p:cNvPr id="4" name="TextBox 3">
            <a:extLst>
              <a:ext uri="{FF2B5EF4-FFF2-40B4-BE49-F238E27FC236}">
                <a16:creationId xmlns:a16="http://schemas.microsoft.com/office/drawing/2014/main" id="{94FAC7AB-4D08-0F40-BB9F-C5E491FC73EC}"/>
              </a:ext>
            </a:extLst>
          </p:cNvPr>
          <p:cNvSpPr txBox="1"/>
          <p:nvPr/>
        </p:nvSpPr>
        <p:spPr>
          <a:xfrm>
            <a:off x="6019800" y="125290"/>
            <a:ext cx="3094828" cy="7471373"/>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James	          	50 AD	</a:t>
            </a:r>
          </a:p>
          <a:p>
            <a:r>
              <a:rPr lang="en-US" sz="1600" b="1" dirty="0">
                <a:latin typeface="Arial" panose="020B0604020202020204" pitchFamily="34" charset="0"/>
                <a:cs typeface="Arial" panose="020B0604020202020204" pitchFamily="34" charset="0"/>
              </a:rPr>
              <a:t>Mark		50 AD</a:t>
            </a:r>
          </a:p>
          <a:p>
            <a:r>
              <a:rPr lang="en-US" sz="1600" b="1" dirty="0">
                <a:latin typeface="Arial" panose="020B0604020202020204" pitchFamily="34" charset="0"/>
                <a:cs typeface="Arial" panose="020B0604020202020204" pitchFamily="34" charset="0"/>
              </a:rPr>
              <a:t>1 Thessalonians	52 AD</a:t>
            </a:r>
          </a:p>
          <a:p>
            <a:r>
              <a:rPr lang="en-US" sz="1600" b="1" dirty="0">
                <a:latin typeface="Arial" panose="020B0604020202020204" pitchFamily="34" charset="0"/>
                <a:cs typeface="Arial" panose="020B0604020202020204" pitchFamily="34" charset="0"/>
              </a:rPr>
              <a:t>2 Thessalonians	52 AD</a:t>
            </a:r>
          </a:p>
          <a:p>
            <a:r>
              <a:rPr lang="en-US" sz="1600" b="1" dirty="0">
                <a:latin typeface="Arial" panose="020B0604020202020204" pitchFamily="34" charset="0"/>
                <a:cs typeface="Arial" panose="020B0604020202020204" pitchFamily="34" charset="0"/>
              </a:rPr>
              <a:t>1 Corinthians	57 AD</a:t>
            </a:r>
          </a:p>
          <a:p>
            <a:r>
              <a:rPr lang="en-US" sz="1600" b="1" dirty="0">
                <a:latin typeface="Arial" panose="020B0604020202020204" pitchFamily="34" charset="0"/>
                <a:cs typeface="Arial" panose="020B0604020202020204" pitchFamily="34" charset="0"/>
              </a:rPr>
              <a:t>2 Corinthians	57 AD</a:t>
            </a:r>
          </a:p>
          <a:p>
            <a:r>
              <a:rPr lang="en-US" sz="1600" b="1" dirty="0">
                <a:latin typeface="Arial" panose="020B0604020202020204" pitchFamily="34" charset="0"/>
                <a:cs typeface="Arial" panose="020B0604020202020204" pitchFamily="34" charset="0"/>
              </a:rPr>
              <a:t>Galatians	58 AD</a:t>
            </a:r>
          </a:p>
          <a:p>
            <a:r>
              <a:rPr lang="en-US" sz="1600" b="1" dirty="0">
                <a:latin typeface="Arial" panose="020B0604020202020204" pitchFamily="34" charset="0"/>
                <a:cs typeface="Arial" panose="020B0604020202020204" pitchFamily="34" charset="0"/>
              </a:rPr>
              <a:t>Romans		58 AD</a:t>
            </a:r>
          </a:p>
          <a:p>
            <a:r>
              <a:rPr lang="en-US" sz="1600" b="1" dirty="0">
                <a:latin typeface="Arial" panose="020B0604020202020204" pitchFamily="34" charset="0"/>
                <a:cs typeface="Arial" panose="020B0604020202020204" pitchFamily="34" charset="0"/>
              </a:rPr>
              <a:t>Matthew		58 AD</a:t>
            </a:r>
          </a:p>
          <a:p>
            <a:r>
              <a:rPr lang="en-US" sz="1600" b="1" dirty="0">
                <a:latin typeface="Arial" panose="020B0604020202020204" pitchFamily="34" charset="0"/>
                <a:cs typeface="Arial" panose="020B0604020202020204" pitchFamily="34" charset="0"/>
              </a:rPr>
              <a:t>Luke		58 AD</a:t>
            </a:r>
          </a:p>
          <a:p>
            <a:r>
              <a:rPr lang="en-US" sz="1600" b="1" dirty="0">
                <a:latin typeface="Arial" panose="020B0604020202020204" pitchFamily="34" charset="0"/>
                <a:cs typeface="Arial" panose="020B0604020202020204" pitchFamily="34" charset="0"/>
              </a:rPr>
              <a:t>Acts		62 AD</a:t>
            </a:r>
          </a:p>
          <a:p>
            <a:r>
              <a:rPr lang="en-US" sz="1600" b="1" dirty="0">
                <a:latin typeface="Arial" panose="020B0604020202020204" pitchFamily="34" charset="0"/>
                <a:cs typeface="Arial" panose="020B0604020202020204" pitchFamily="34" charset="0"/>
              </a:rPr>
              <a:t>Philippians	62 AD</a:t>
            </a:r>
          </a:p>
          <a:p>
            <a:r>
              <a:rPr lang="en-US" sz="1600" b="1" dirty="0">
                <a:latin typeface="Arial" panose="020B0604020202020204" pitchFamily="34" charset="0"/>
                <a:cs typeface="Arial" panose="020B0604020202020204" pitchFamily="34" charset="0"/>
              </a:rPr>
              <a:t>Philemon	62 AD</a:t>
            </a:r>
          </a:p>
          <a:p>
            <a:r>
              <a:rPr lang="en-US" sz="1600" b="1" dirty="0">
                <a:latin typeface="Arial" panose="020B0604020202020204" pitchFamily="34" charset="0"/>
                <a:cs typeface="Arial" panose="020B0604020202020204" pitchFamily="34" charset="0"/>
              </a:rPr>
              <a:t>Colossians	62 AD</a:t>
            </a:r>
          </a:p>
          <a:p>
            <a:r>
              <a:rPr lang="en-US" sz="1600" b="1" dirty="0">
                <a:latin typeface="Arial" panose="020B0604020202020204" pitchFamily="34" charset="0"/>
                <a:cs typeface="Arial" panose="020B0604020202020204" pitchFamily="34" charset="0"/>
              </a:rPr>
              <a:t>Ephesians	62 AD</a:t>
            </a:r>
          </a:p>
          <a:p>
            <a:r>
              <a:rPr lang="en-US" sz="1600" b="1" dirty="0">
                <a:latin typeface="Arial" panose="020B0604020202020204" pitchFamily="34" charset="0"/>
                <a:cs typeface="Arial" panose="020B0604020202020204" pitchFamily="34" charset="0"/>
              </a:rPr>
              <a:t>1 Peter		65 AD</a:t>
            </a:r>
          </a:p>
          <a:p>
            <a:r>
              <a:rPr lang="en-US" sz="1600" b="1" dirty="0">
                <a:latin typeface="Arial" panose="020B0604020202020204" pitchFamily="34" charset="0"/>
                <a:cs typeface="Arial" panose="020B0604020202020204" pitchFamily="34" charset="0"/>
              </a:rPr>
              <a:t>2 Peter 		67 AD</a:t>
            </a:r>
          </a:p>
          <a:p>
            <a:r>
              <a:rPr lang="en-US" sz="1600" b="1" dirty="0">
                <a:latin typeface="Arial" panose="020B0604020202020204" pitchFamily="34" charset="0"/>
                <a:cs typeface="Arial" panose="020B0604020202020204" pitchFamily="34" charset="0"/>
              </a:rPr>
              <a:t>Jude 		67 AD</a:t>
            </a:r>
          </a:p>
          <a:p>
            <a:r>
              <a:rPr lang="en-US" sz="1600" b="1" dirty="0">
                <a:latin typeface="Arial" panose="020B0604020202020204" pitchFamily="34" charset="0"/>
                <a:cs typeface="Arial" panose="020B0604020202020204" pitchFamily="34" charset="0"/>
              </a:rPr>
              <a:t>Titus		67 AD</a:t>
            </a:r>
          </a:p>
          <a:p>
            <a:r>
              <a:rPr lang="en-US" sz="1600" b="1" u="sng" dirty="0">
                <a:latin typeface="Arial" panose="020B0604020202020204" pitchFamily="34" charset="0"/>
                <a:cs typeface="Arial" panose="020B0604020202020204" pitchFamily="34" charset="0"/>
              </a:rPr>
              <a:t>1 Timothy</a:t>
            </a:r>
            <a:r>
              <a:rPr lang="en-US" sz="1600" b="1" dirty="0">
                <a:latin typeface="Arial" panose="020B0604020202020204" pitchFamily="34" charset="0"/>
                <a:cs typeface="Arial" panose="020B0604020202020204" pitchFamily="34" charset="0"/>
              </a:rPr>
              <a:t>	67 AD</a:t>
            </a:r>
          </a:p>
          <a:p>
            <a:r>
              <a:rPr lang="en-US" sz="1600" b="1" dirty="0">
                <a:latin typeface="Arial" panose="020B0604020202020204" pitchFamily="34" charset="0"/>
                <a:cs typeface="Arial" panose="020B0604020202020204" pitchFamily="34" charset="0"/>
              </a:rPr>
              <a:t>2 Timothy	68 AD</a:t>
            </a:r>
          </a:p>
          <a:p>
            <a:r>
              <a:rPr lang="en-US" sz="1600" b="1" dirty="0">
                <a:latin typeface="Arial" panose="020B0604020202020204" pitchFamily="34" charset="0"/>
                <a:cs typeface="Arial" panose="020B0604020202020204" pitchFamily="34" charset="0"/>
              </a:rPr>
              <a:t>Hebrews		69 AD</a:t>
            </a:r>
          </a:p>
          <a:p>
            <a:r>
              <a:rPr lang="en-US" sz="1600" b="1" dirty="0">
                <a:latin typeface="Arial" panose="020B0604020202020204" pitchFamily="34" charset="0"/>
                <a:cs typeface="Arial" panose="020B0604020202020204" pitchFamily="34" charset="0"/>
              </a:rPr>
              <a:t>John (Gospel)	85 AD</a:t>
            </a:r>
          </a:p>
          <a:p>
            <a:r>
              <a:rPr lang="en-US" sz="1600" b="1" dirty="0">
                <a:latin typeface="Arial" panose="020B0604020202020204" pitchFamily="34" charset="0"/>
                <a:cs typeface="Arial" panose="020B0604020202020204" pitchFamily="34" charset="0"/>
              </a:rPr>
              <a:t>1 John		85 AD</a:t>
            </a:r>
          </a:p>
          <a:p>
            <a:r>
              <a:rPr lang="en-US" sz="1600" b="1" dirty="0">
                <a:latin typeface="Arial" panose="020B0604020202020204" pitchFamily="34" charset="0"/>
                <a:cs typeface="Arial" panose="020B0604020202020204" pitchFamily="34" charset="0"/>
              </a:rPr>
              <a:t>2 John		85 AD</a:t>
            </a:r>
          </a:p>
          <a:p>
            <a:r>
              <a:rPr lang="en-US" sz="1600" b="1" dirty="0">
                <a:latin typeface="Arial" panose="020B0604020202020204" pitchFamily="34" charset="0"/>
                <a:cs typeface="Arial" panose="020B0604020202020204" pitchFamily="34" charset="0"/>
              </a:rPr>
              <a:t>3 John		85 AD</a:t>
            </a:r>
          </a:p>
          <a:p>
            <a:r>
              <a:rPr lang="en-US" sz="1600" b="1" dirty="0">
                <a:latin typeface="Arial" panose="020B0604020202020204" pitchFamily="34" charset="0"/>
                <a:cs typeface="Arial" panose="020B0604020202020204" pitchFamily="34" charset="0"/>
              </a:rPr>
              <a:t>Revelation	95 AD</a:t>
            </a:r>
          </a:p>
          <a:p>
            <a:endParaRPr lang="en-US" sz="1600" b="1" dirty="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51E2DC5-378E-854C-A332-707165DEEF17}"/>
              </a:ext>
            </a:extLst>
          </p:cNvPr>
          <p:cNvSpPr txBox="1"/>
          <p:nvPr/>
        </p:nvSpPr>
        <p:spPr>
          <a:xfrm>
            <a:off x="457200" y="1143000"/>
            <a:ext cx="695960" cy="2648802"/>
          </a:xfrm>
          <a:prstGeom prst="rect">
            <a:avLst/>
          </a:prstGeom>
          <a:solidFill>
            <a:schemeClr val="tx1"/>
          </a:solidFill>
        </p:spPr>
        <p:txBody>
          <a:bodyPr vert="wordArtVert" wrap="none" rtlCol="0">
            <a:spAutoFit/>
          </a:bodyPr>
          <a:lstStyle/>
          <a:p>
            <a:r>
              <a:rPr lang="en-US" sz="2800" dirty="0">
                <a:solidFill>
                  <a:schemeClr val="bg1"/>
                </a:solidFill>
              </a:rPr>
              <a:t>CANON</a:t>
            </a:r>
          </a:p>
        </p:txBody>
      </p:sp>
      <p:sp>
        <p:nvSpPr>
          <p:cNvPr id="6" name="TextBox 5">
            <a:extLst>
              <a:ext uri="{FF2B5EF4-FFF2-40B4-BE49-F238E27FC236}">
                <a16:creationId xmlns:a16="http://schemas.microsoft.com/office/drawing/2014/main" id="{C9AE2C7E-A03C-4E48-A232-60C14185D943}"/>
              </a:ext>
            </a:extLst>
          </p:cNvPr>
          <p:cNvSpPr txBox="1"/>
          <p:nvPr/>
        </p:nvSpPr>
        <p:spPr>
          <a:xfrm>
            <a:off x="4572000" y="125290"/>
            <a:ext cx="695960" cy="6725111"/>
          </a:xfrm>
          <a:prstGeom prst="rect">
            <a:avLst/>
          </a:prstGeom>
          <a:solidFill>
            <a:schemeClr val="tx1"/>
          </a:solidFill>
        </p:spPr>
        <p:txBody>
          <a:bodyPr vert="wordArtVert" wrap="none" rtlCol="0">
            <a:spAutoFit/>
          </a:bodyPr>
          <a:lstStyle/>
          <a:p>
            <a:r>
              <a:rPr lang="en-US" sz="2800" dirty="0">
                <a:solidFill>
                  <a:schemeClr val="bg1"/>
                </a:solidFill>
              </a:rPr>
              <a:t>CHRONOLOGICAL</a:t>
            </a:r>
          </a:p>
        </p:txBody>
      </p:sp>
      <p:sp>
        <p:nvSpPr>
          <p:cNvPr id="7" name="TextBox 6">
            <a:extLst>
              <a:ext uri="{FF2B5EF4-FFF2-40B4-BE49-F238E27FC236}">
                <a16:creationId xmlns:a16="http://schemas.microsoft.com/office/drawing/2014/main" id="{63FA542F-8C30-4545-95F1-978F95B0399D}"/>
              </a:ext>
            </a:extLst>
          </p:cNvPr>
          <p:cNvSpPr txBox="1"/>
          <p:nvPr/>
        </p:nvSpPr>
        <p:spPr>
          <a:xfrm>
            <a:off x="-2895600" y="4419600"/>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03A6B7C7-9372-A14C-95C6-401571F2815C}"/>
              </a:ext>
            </a:extLst>
          </p:cNvPr>
          <p:cNvSpPr txBox="1"/>
          <p:nvPr/>
        </p:nvSpPr>
        <p:spPr>
          <a:xfrm>
            <a:off x="29372" y="5780782"/>
            <a:ext cx="1242060" cy="1077218"/>
          </a:xfrm>
          <a:prstGeom prst="rect">
            <a:avLst/>
          </a:prstGeom>
          <a:noFill/>
        </p:spPr>
        <p:txBody>
          <a:bodyPr wrap="square" rtlCol="0">
            <a:spAutoFit/>
          </a:bodyPr>
          <a:lstStyle/>
          <a:p>
            <a:r>
              <a:rPr lang="en-US" sz="1600" i="1" dirty="0"/>
              <a:t>*From Hester, Heart of NT History</a:t>
            </a:r>
          </a:p>
        </p:txBody>
      </p:sp>
    </p:spTree>
    <p:extLst>
      <p:ext uri="{BB962C8B-B14F-4D97-AF65-F5344CB8AC3E}">
        <p14:creationId xmlns:p14="http://schemas.microsoft.com/office/powerpoint/2010/main" val="2956930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48D11-4B4A-7F4F-87FA-29D802DEF44D}"/>
              </a:ext>
            </a:extLst>
          </p:cNvPr>
          <p:cNvSpPr>
            <a:spLocks noGrp="1"/>
          </p:cNvSpPr>
          <p:nvPr>
            <p:ph type="title"/>
          </p:nvPr>
        </p:nvSpPr>
        <p:spPr/>
        <p:txBody>
          <a:bodyPr>
            <a:normAutofit/>
          </a:bodyPr>
          <a:lstStyle/>
          <a:p>
            <a:r>
              <a:rPr lang="en-US" sz="3200" dirty="0"/>
              <a:t>About the New Testament  “Canon”</a:t>
            </a:r>
          </a:p>
        </p:txBody>
      </p:sp>
      <p:sp>
        <p:nvSpPr>
          <p:cNvPr id="3" name="Content Placeholder 2">
            <a:extLst>
              <a:ext uri="{FF2B5EF4-FFF2-40B4-BE49-F238E27FC236}">
                <a16:creationId xmlns:a16="http://schemas.microsoft.com/office/drawing/2014/main" id="{D084CC27-97BF-3748-B3CC-461AF0B630A5}"/>
              </a:ext>
            </a:extLst>
          </p:cNvPr>
          <p:cNvSpPr>
            <a:spLocks noGrp="1"/>
          </p:cNvSpPr>
          <p:nvPr>
            <p:ph idx="1"/>
          </p:nvPr>
        </p:nvSpPr>
        <p:spPr>
          <a:xfrm>
            <a:off x="0" y="1676399"/>
            <a:ext cx="9144000" cy="5103019"/>
          </a:xfrm>
        </p:spPr>
        <p:txBody>
          <a:bodyPr/>
          <a:lstStyle/>
          <a:p>
            <a:pPr marL="118872" indent="0">
              <a:buNone/>
            </a:pPr>
            <a:r>
              <a:rPr lang="en-US" sz="2400" dirty="0"/>
              <a:t>The list of books which are recognized as inspired and authoritative. </a:t>
            </a:r>
          </a:p>
          <a:p>
            <a:pPr marL="118872" indent="0">
              <a:buNone/>
            </a:pPr>
            <a:endParaRPr lang="en-US" dirty="0"/>
          </a:p>
          <a:p>
            <a:endParaRPr lang="en-US" dirty="0"/>
          </a:p>
          <a:p>
            <a:endParaRPr lang="en-US" dirty="0"/>
          </a:p>
          <a:p>
            <a:endParaRPr lang="en-US" dirty="0"/>
          </a:p>
        </p:txBody>
      </p:sp>
      <p:sp>
        <p:nvSpPr>
          <p:cNvPr id="6" name="TextBox 5">
            <a:extLst>
              <a:ext uri="{FF2B5EF4-FFF2-40B4-BE49-F238E27FC236}">
                <a16:creationId xmlns:a16="http://schemas.microsoft.com/office/drawing/2014/main" id="{CA80445A-2EA1-FA4B-9E8F-738F634D433B}"/>
              </a:ext>
            </a:extLst>
          </p:cNvPr>
          <p:cNvSpPr txBox="1"/>
          <p:nvPr/>
        </p:nvSpPr>
        <p:spPr>
          <a:xfrm>
            <a:off x="91476" y="3096986"/>
            <a:ext cx="1554732" cy="1754326"/>
          </a:xfrm>
          <a:prstGeom prst="rect">
            <a:avLst/>
          </a:prstGeom>
          <a:noFill/>
          <a:ln>
            <a:solidFill>
              <a:schemeClr val="tx1"/>
            </a:solidFill>
          </a:ln>
        </p:spPr>
        <p:txBody>
          <a:bodyPr wrap="square" rtlCol="0">
            <a:spAutoFit/>
          </a:bodyPr>
          <a:lstStyle/>
          <a:p>
            <a:r>
              <a:rPr lang="en-US" b="1" u="sng" dirty="0"/>
              <a:t>Gospels</a:t>
            </a:r>
            <a:r>
              <a:rPr lang="en-US" dirty="0"/>
              <a:t> (4)</a:t>
            </a:r>
            <a:endParaRPr lang="en-US" b="1" u="sng" dirty="0"/>
          </a:p>
          <a:p>
            <a:r>
              <a:rPr lang="en-US" dirty="0"/>
              <a:t>Matthew </a:t>
            </a:r>
          </a:p>
          <a:p>
            <a:r>
              <a:rPr lang="en-US" dirty="0"/>
              <a:t>Mark </a:t>
            </a:r>
          </a:p>
          <a:p>
            <a:r>
              <a:rPr lang="en-US" dirty="0"/>
              <a:t>Luke</a:t>
            </a:r>
          </a:p>
          <a:p>
            <a:r>
              <a:rPr lang="en-US" dirty="0"/>
              <a:t>John</a:t>
            </a:r>
          </a:p>
          <a:p>
            <a:endParaRPr lang="en-US" dirty="0"/>
          </a:p>
        </p:txBody>
      </p:sp>
      <p:sp>
        <p:nvSpPr>
          <p:cNvPr id="7" name="TextBox 6">
            <a:extLst>
              <a:ext uri="{FF2B5EF4-FFF2-40B4-BE49-F238E27FC236}">
                <a16:creationId xmlns:a16="http://schemas.microsoft.com/office/drawing/2014/main" id="{045F3FC1-D6CA-5848-8695-40847539D854}"/>
              </a:ext>
            </a:extLst>
          </p:cNvPr>
          <p:cNvSpPr txBox="1"/>
          <p:nvPr/>
        </p:nvSpPr>
        <p:spPr>
          <a:xfrm>
            <a:off x="1757221" y="3096986"/>
            <a:ext cx="1082169" cy="923330"/>
          </a:xfrm>
          <a:prstGeom prst="rect">
            <a:avLst/>
          </a:prstGeom>
          <a:noFill/>
          <a:ln>
            <a:solidFill>
              <a:schemeClr val="tx1"/>
            </a:solidFill>
          </a:ln>
        </p:spPr>
        <p:txBody>
          <a:bodyPr wrap="square" rtlCol="0">
            <a:spAutoFit/>
          </a:bodyPr>
          <a:lstStyle/>
          <a:p>
            <a:r>
              <a:rPr lang="en-US" b="1" u="sng" dirty="0"/>
              <a:t>Acts </a:t>
            </a:r>
            <a:r>
              <a:rPr lang="en-US" u="sng" dirty="0"/>
              <a:t>(1)</a:t>
            </a:r>
          </a:p>
          <a:p>
            <a:r>
              <a:rPr lang="en-US" dirty="0"/>
              <a:t>Book of History</a:t>
            </a:r>
          </a:p>
        </p:txBody>
      </p:sp>
      <p:sp>
        <p:nvSpPr>
          <p:cNvPr id="8" name="TextBox 7">
            <a:extLst>
              <a:ext uri="{FF2B5EF4-FFF2-40B4-BE49-F238E27FC236}">
                <a16:creationId xmlns:a16="http://schemas.microsoft.com/office/drawing/2014/main" id="{05D71320-4DAB-2441-9D73-DC75850A5117}"/>
              </a:ext>
            </a:extLst>
          </p:cNvPr>
          <p:cNvSpPr txBox="1"/>
          <p:nvPr/>
        </p:nvSpPr>
        <p:spPr>
          <a:xfrm>
            <a:off x="2914174" y="3099988"/>
            <a:ext cx="2025683" cy="3139321"/>
          </a:xfrm>
          <a:prstGeom prst="rect">
            <a:avLst/>
          </a:prstGeom>
          <a:noFill/>
          <a:ln>
            <a:solidFill>
              <a:schemeClr val="tx1"/>
            </a:solidFill>
          </a:ln>
        </p:spPr>
        <p:txBody>
          <a:bodyPr wrap="none" rtlCol="0">
            <a:spAutoFit/>
          </a:bodyPr>
          <a:lstStyle/>
          <a:p>
            <a:r>
              <a:rPr lang="en-US" b="1" u="sng" dirty="0"/>
              <a:t>Letters of Paul</a:t>
            </a:r>
            <a:r>
              <a:rPr lang="en-US" dirty="0"/>
              <a:t> (13)</a:t>
            </a:r>
            <a:endParaRPr lang="en-US" b="1" u="sng" dirty="0"/>
          </a:p>
          <a:p>
            <a:r>
              <a:rPr lang="en-US" dirty="0"/>
              <a:t>Thessalonians (2)</a:t>
            </a:r>
          </a:p>
          <a:p>
            <a:r>
              <a:rPr lang="en-US" dirty="0"/>
              <a:t>Corinthians (2)</a:t>
            </a:r>
          </a:p>
          <a:p>
            <a:r>
              <a:rPr lang="en-US" dirty="0"/>
              <a:t>Romans</a:t>
            </a:r>
          </a:p>
          <a:p>
            <a:r>
              <a:rPr lang="en-US" dirty="0"/>
              <a:t>Galatians </a:t>
            </a:r>
          </a:p>
          <a:p>
            <a:r>
              <a:rPr lang="en-US" dirty="0"/>
              <a:t>Philippians</a:t>
            </a:r>
          </a:p>
          <a:p>
            <a:r>
              <a:rPr lang="en-US" dirty="0"/>
              <a:t>Philemon</a:t>
            </a:r>
          </a:p>
          <a:p>
            <a:r>
              <a:rPr lang="en-US" dirty="0"/>
              <a:t>Ephesians</a:t>
            </a:r>
          </a:p>
          <a:p>
            <a:r>
              <a:rPr lang="en-US" dirty="0"/>
              <a:t>Colossians</a:t>
            </a:r>
          </a:p>
          <a:p>
            <a:r>
              <a:rPr lang="en-US" b="1" dirty="0"/>
              <a:t>Timothy (2)</a:t>
            </a:r>
          </a:p>
          <a:p>
            <a:r>
              <a:rPr lang="en-US" dirty="0"/>
              <a:t>Titus</a:t>
            </a:r>
          </a:p>
        </p:txBody>
      </p:sp>
      <p:sp>
        <p:nvSpPr>
          <p:cNvPr id="9" name="TextBox 8">
            <a:extLst>
              <a:ext uri="{FF2B5EF4-FFF2-40B4-BE49-F238E27FC236}">
                <a16:creationId xmlns:a16="http://schemas.microsoft.com/office/drawing/2014/main" id="{134057AB-E90B-2A4C-83A1-A9BE516C2B8D}"/>
              </a:ext>
            </a:extLst>
          </p:cNvPr>
          <p:cNvSpPr txBox="1"/>
          <p:nvPr/>
        </p:nvSpPr>
        <p:spPr>
          <a:xfrm>
            <a:off x="5014641" y="3096986"/>
            <a:ext cx="2116849" cy="1754326"/>
          </a:xfrm>
          <a:prstGeom prst="rect">
            <a:avLst/>
          </a:prstGeom>
          <a:noFill/>
          <a:ln>
            <a:solidFill>
              <a:schemeClr val="tx1"/>
            </a:solidFill>
          </a:ln>
        </p:spPr>
        <p:txBody>
          <a:bodyPr wrap="square" rtlCol="0">
            <a:spAutoFit/>
          </a:bodyPr>
          <a:lstStyle/>
          <a:p>
            <a:r>
              <a:rPr lang="en-US" b="1" u="sng" dirty="0"/>
              <a:t>General Letters</a:t>
            </a:r>
            <a:r>
              <a:rPr lang="en-US" b="1" dirty="0"/>
              <a:t> </a:t>
            </a:r>
            <a:r>
              <a:rPr lang="en-US" dirty="0"/>
              <a:t>(8)</a:t>
            </a:r>
          </a:p>
          <a:p>
            <a:r>
              <a:rPr lang="en-US" dirty="0"/>
              <a:t>James</a:t>
            </a:r>
          </a:p>
          <a:p>
            <a:r>
              <a:rPr lang="en-US" dirty="0"/>
              <a:t>1 &amp; 2 Peter</a:t>
            </a:r>
          </a:p>
          <a:p>
            <a:r>
              <a:rPr lang="en-US" dirty="0"/>
              <a:t>1,2, 3 John </a:t>
            </a:r>
          </a:p>
          <a:p>
            <a:r>
              <a:rPr lang="en-US" dirty="0"/>
              <a:t>Jude</a:t>
            </a:r>
          </a:p>
          <a:p>
            <a:r>
              <a:rPr lang="en-US" dirty="0"/>
              <a:t>Hebrews</a:t>
            </a:r>
          </a:p>
        </p:txBody>
      </p:sp>
      <p:sp>
        <p:nvSpPr>
          <p:cNvPr id="10" name="TextBox 9">
            <a:extLst>
              <a:ext uri="{FF2B5EF4-FFF2-40B4-BE49-F238E27FC236}">
                <a16:creationId xmlns:a16="http://schemas.microsoft.com/office/drawing/2014/main" id="{BC2F2823-52DA-514C-81EE-9121E799D0F7}"/>
              </a:ext>
            </a:extLst>
          </p:cNvPr>
          <p:cNvSpPr txBox="1"/>
          <p:nvPr/>
        </p:nvSpPr>
        <p:spPr>
          <a:xfrm>
            <a:off x="7183260" y="3088165"/>
            <a:ext cx="1743123" cy="646331"/>
          </a:xfrm>
          <a:prstGeom prst="rect">
            <a:avLst/>
          </a:prstGeom>
          <a:noFill/>
          <a:ln>
            <a:solidFill>
              <a:schemeClr val="tx1"/>
            </a:solidFill>
          </a:ln>
        </p:spPr>
        <p:txBody>
          <a:bodyPr wrap="square" rtlCol="0">
            <a:spAutoFit/>
          </a:bodyPr>
          <a:lstStyle/>
          <a:p>
            <a:r>
              <a:rPr lang="en-US" b="1" u="sng" dirty="0"/>
              <a:t>Apocalyptic </a:t>
            </a:r>
            <a:r>
              <a:rPr lang="en-US" dirty="0"/>
              <a:t>(1)</a:t>
            </a:r>
          </a:p>
          <a:p>
            <a:r>
              <a:rPr lang="en-US" dirty="0"/>
              <a:t>Revelation</a:t>
            </a:r>
          </a:p>
        </p:txBody>
      </p:sp>
      <p:sp>
        <p:nvSpPr>
          <p:cNvPr id="11" name="TextBox 10">
            <a:extLst>
              <a:ext uri="{FF2B5EF4-FFF2-40B4-BE49-F238E27FC236}">
                <a16:creationId xmlns:a16="http://schemas.microsoft.com/office/drawing/2014/main" id="{098642B6-6552-4740-8F29-66F51538197E}"/>
              </a:ext>
            </a:extLst>
          </p:cNvPr>
          <p:cNvSpPr txBox="1"/>
          <p:nvPr/>
        </p:nvSpPr>
        <p:spPr>
          <a:xfrm>
            <a:off x="2667000" y="2466689"/>
            <a:ext cx="2829621" cy="523220"/>
          </a:xfrm>
          <a:prstGeom prst="rect">
            <a:avLst/>
          </a:prstGeom>
          <a:noFill/>
        </p:spPr>
        <p:txBody>
          <a:bodyPr wrap="none" rtlCol="0">
            <a:spAutoFit/>
          </a:bodyPr>
          <a:lstStyle/>
          <a:p>
            <a:r>
              <a:rPr lang="en-US" sz="2800" dirty="0">
                <a:latin typeface="Aharoni" panose="02010803020104030203" pitchFamily="2" charset="-79"/>
                <a:cs typeface="Aharoni" panose="02010803020104030203" pitchFamily="2" charset="-79"/>
              </a:rPr>
              <a:t>FIVE DIVISIONS</a:t>
            </a:r>
          </a:p>
        </p:txBody>
      </p:sp>
    </p:spTree>
    <p:extLst>
      <p:ext uri="{BB962C8B-B14F-4D97-AF65-F5344CB8AC3E}">
        <p14:creationId xmlns:p14="http://schemas.microsoft.com/office/powerpoint/2010/main" val="4128249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6F7B30-401A-1F49-BC0F-8FE0BB0E4E70}"/>
              </a:ext>
            </a:extLst>
          </p:cNvPr>
          <p:cNvSpPr txBox="1"/>
          <p:nvPr/>
        </p:nvSpPr>
        <p:spPr>
          <a:xfrm>
            <a:off x="2546576" y="-39233"/>
            <a:ext cx="3424207" cy="369332"/>
          </a:xfrm>
          <a:prstGeom prst="rect">
            <a:avLst/>
          </a:prstGeom>
          <a:solidFill>
            <a:schemeClr val="accent1"/>
          </a:solidFill>
        </p:spPr>
        <p:txBody>
          <a:bodyPr wrap="none" rtlCol="0">
            <a:spAutoFit/>
          </a:bodyPr>
          <a:lstStyle/>
          <a:p>
            <a:r>
              <a:rPr lang="en-US" b="1" dirty="0"/>
              <a:t>Approximate Chronology of Acts</a:t>
            </a:r>
          </a:p>
        </p:txBody>
      </p:sp>
      <p:cxnSp>
        <p:nvCxnSpPr>
          <p:cNvPr id="4" name="Straight Connector 3">
            <a:extLst>
              <a:ext uri="{FF2B5EF4-FFF2-40B4-BE49-F238E27FC236}">
                <a16:creationId xmlns:a16="http://schemas.microsoft.com/office/drawing/2014/main" id="{0691A9BF-8FC3-E349-B3D7-9889C4EFF4DB}"/>
              </a:ext>
            </a:extLst>
          </p:cNvPr>
          <p:cNvCxnSpPr>
            <a:cxnSpLocks/>
          </p:cNvCxnSpPr>
          <p:nvPr/>
        </p:nvCxnSpPr>
        <p:spPr>
          <a:xfrm>
            <a:off x="304800" y="575923"/>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73B59669-5318-3845-A7D9-916E6BF35D03}"/>
              </a:ext>
            </a:extLst>
          </p:cNvPr>
          <p:cNvCxnSpPr>
            <a:cxnSpLocks/>
          </p:cNvCxnSpPr>
          <p:nvPr/>
        </p:nvCxnSpPr>
        <p:spPr>
          <a:xfrm>
            <a:off x="266700" y="161941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539F9BD-8E5E-0F46-930A-E95039362D8E}"/>
              </a:ext>
            </a:extLst>
          </p:cNvPr>
          <p:cNvCxnSpPr>
            <a:cxnSpLocks/>
          </p:cNvCxnSpPr>
          <p:nvPr/>
        </p:nvCxnSpPr>
        <p:spPr>
          <a:xfrm>
            <a:off x="350750" y="3086314"/>
            <a:ext cx="8544481"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CA093C3D-E86A-5B4D-A4B6-2F3C8B2FD067}"/>
              </a:ext>
            </a:extLst>
          </p:cNvPr>
          <p:cNvCxnSpPr>
            <a:cxnSpLocks/>
          </p:cNvCxnSpPr>
          <p:nvPr/>
        </p:nvCxnSpPr>
        <p:spPr>
          <a:xfrm>
            <a:off x="284631" y="3317312"/>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9837D599-B385-0F40-952C-63D5C8F12B67}"/>
              </a:ext>
            </a:extLst>
          </p:cNvPr>
          <p:cNvCxnSpPr>
            <a:cxnSpLocks/>
          </p:cNvCxnSpPr>
          <p:nvPr/>
        </p:nvCxnSpPr>
        <p:spPr>
          <a:xfrm>
            <a:off x="284631" y="3552251"/>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CDE929E5-346B-C244-80A8-EC91EBE28101}"/>
              </a:ext>
            </a:extLst>
          </p:cNvPr>
          <p:cNvCxnSpPr>
            <a:cxnSpLocks/>
          </p:cNvCxnSpPr>
          <p:nvPr/>
        </p:nvCxnSpPr>
        <p:spPr>
          <a:xfrm>
            <a:off x="265090" y="3838575"/>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D9604CC9-AAF2-1140-93E1-8E3C3A29F2F6}"/>
              </a:ext>
            </a:extLst>
          </p:cNvPr>
          <p:cNvCxnSpPr>
            <a:cxnSpLocks/>
          </p:cNvCxnSpPr>
          <p:nvPr/>
        </p:nvCxnSpPr>
        <p:spPr>
          <a:xfrm>
            <a:off x="284631" y="5015871"/>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57E64003-7149-DE47-99EF-15822AFEC353}"/>
              </a:ext>
            </a:extLst>
          </p:cNvPr>
          <p:cNvCxnSpPr>
            <a:cxnSpLocks/>
          </p:cNvCxnSpPr>
          <p:nvPr/>
        </p:nvCxnSpPr>
        <p:spPr>
          <a:xfrm>
            <a:off x="284631" y="568211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9112A3BE-2091-AB43-B8A4-7352FA116817}"/>
              </a:ext>
            </a:extLst>
          </p:cNvPr>
          <p:cNvCxnSpPr>
            <a:cxnSpLocks/>
          </p:cNvCxnSpPr>
          <p:nvPr/>
        </p:nvCxnSpPr>
        <p:spPr>
          <a:xfrm>
            <a:off x="263658" y="622459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F7726A19-895B-7A46-BE58-09D842B7685B}"/>
              </a:ext>
            </a:extLst>
          </p:cNvPr>
          <p:cNvCxnSpPr>
            <a:cxnSpLocks/>
          </p:cNvCxnSpPr>
          <p:nvPr/>
        </p:nvCxnSpPr>
        <p:spPr>
          <a:xfrm>
            <a:off x="265090" y="6487744"/>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B0C38966-C563-794C-9F29-040C92B548D0}"/>
              </a:ext>
            </a:extLst>
          </p:cNvPr>
          <p:cNvCxnSpPr>
            <a:cxnSpLocks/>
          </p:cNvCxnSpPr>
          <p:nvPr/>
        </p:nvCxnSpPr>
        <p:spPr>
          <a:xfrm>
            <a:off x="266700" y="599369"/>
            <a:ext cx="0" cy="584555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929F597A-1860-994C-9E5E-193A80BE1689}"/>
              </a:ext>
            </a:extLst>
          </p:cNvPr>
          <p:cNvCxnSpPr>
            <a:cxnSpLocks/>
          </p:cNvCxnSpPr>
          <p:nvPr/>
        </p:nvCxnSpPr>
        <p:spPr>
          <a:xfrm>
            <a:off x="8915400" y="599369"/>
            <a:ext cx="0" cy="564903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B7423BFA-4362-BF45-988E-7C9C3E5654BA}"/>
              </a:ext>
            </a:extLst>
          </p:cNvPr>
          <p:cNvCxnSpPr>
            <a:cxnSpLocks/>
          </p:cNvCxnSpPr>
          <p:nvPr/>
        </p:nvCxnSpPr>
        <p:spPr>
          <a:xfrm flipH="1">
            <a:off x="1580633" y="548916"/>
            <a:ext cx="19565" cy="589600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7F9AA505-C0F3-584C-9BF0-C3FBA7ED860E}"/>
              </a:ext>
            </a:extLst>
          </p:cNvPr>
          <p:cNvCxnSpPr>
            <a:cxnSpLocks/>
          </p:cNvCxnSpPr>
          <p:nvPr/>
        </p:nvCxnSpPr>
        <p:spPr>
          <a:xfrm>
            <a:off x="2682326" y="548916"/>
            <a:ext cx="18892" cy="589600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5" name="TextBox 24">
            <a:extLst>
              <a:ext uri="{FF2B5EF4-FFF2-40B4-BE49-F238E27FC236}">
                <a16:creationId xmlns:a16="http://schemas.microsoft.com/office/drawing/2014/main" id="{E83F90E8-0F5D-3942-9BFF-A3F81F5356A5}"/>
              </a:ext>
            </a:extLst>
          </p:cNvPr>
          <p:cNvSpPr txBox="1"/>
          <p:nvPr/>
        </p:nvSpPr>
        <p:spPr>
          <a:xfrm>
            <a:off x="518075" y="772375"/>
            <a:ext cx="715581" cy="369332"/>
          </a:xfrm>
          <a:prstGeom prst="rect">
            <a:avLst/>
          </a:prstGeom>
          <a:noFill/>
        </p:spPr>
        <p:txBody>
          <a:bodyPr wrap="none" rtlCol="0">
            <a:spAutoFit/>
          </a:bodyPr>
          <a:lstStyle/>
          <a:p>
            <a:r>
              <a:rPr lang="en-US" dirty="0"/>
              <a:t>50-54</a:t>
            </a:r>
          </a:p>
        </p:txBody>
      </p:sp>
      <p:sp>
        <p:nvSpPr>
          <p:cNvPr id="26" name="TextBox 25">
            <a:extLst>
              <a:ext uri="{FF2B5EF4-FFF2-40B4-BE49-F238E27FC236}">
                <a16:creationId xmlns:a16="http://schemas.microsoft.com/office/drawing/2014/main" id="{913DED82-1FFC-274C-B91C-2989E111CA32}"/>
              </a:ext>
            </a:extLst>
          </p:cNvPr>
          <p:cNvSpPr txBox="1"/>
          <p:nvPr/>
        </p:nvSpPr>
        <p:spPr>
          <a:xfrm>
            <a:off x="446162" y="1783930"/>
            <a:ext cx="794754" cy="369332"/>
          </a:xfrm>
          <a:prstGeom prst="rect">
            <a:avLst/>
          </a:prstGeom>
          <a:noFill/>
        </p:spPr>
        <p:txBody>
          <a:bodyPr wrap="square" rtlCol="0">
            <a:spAutoFit/>
          </a:bodyPr>
          <a:lstStyle/>
          <a:p>
            <a:r>
              <a:rPr lang="en-US" dirty="0"/>
              <a:t> 54-58</a:t>
            </a:r>
          </a:p>
        </p:txBody>
      </p:sp>
      <p:sp>
        <p:nvSpPr>
          <p:cNvPr id="27" name="TextBox 26">
            <a:extLst>
              <a:ext uri="{FF2B5EF4-FFF2-40B4-BE49-F238E27FC236}">
                <a16:creationId xmlns:a16="http://schemas.microsoft.com/office/drawing/2014/main" id="{F615E045-0F80-FE40-910E-C69A0B395DCF}"/>
              </a:ext>
            </a:extLst>
          </p:cNvPr>
          <p:cNvSpPr txBox="1"/>
          <p:nvPr/>
        </p:nvSpPr>
        <p:spPr>
          <a:xfrm>
            <a:off x="552745" y="2974384"/>
            <a:ext cx="725278" cy="369332"/>
          </a:xfrm>
          <a:prstGeom prst="rect">
            <a:avLst/>
          </a:prstGeom>
          <a:noFill/>
        </p:spPr>
        <p:txBody>
          <a:bodyPr wrap="square" rtlCol="0">
            <a:spAutoFit/>
          </a:bodyPr>
          <a:lstStyle/>
          <a:p>
            <a:r>
              <a:rPr lang="en-US" dirty="0"/>
              <a:t>   58 </a:t>
            </a:r>
          </a:p>
        </p:txBody>
      </p:sp>
      <p:sp>
        <p:nvSpPr>
          <p:cNvPr id="28" name="TextBox 27">
            <a:extLst>
              <a:ext uri="{FF2B5EF4-FFF2-40B4-BE49-F238E27FC236}">
                <a16:creationId xmlns:a16="http://schemas.microsoft.com/office/drawing/2014/main" id="{6DA201CC-DE45-9B41-9BE2-9DE8A2999725}"/>
              </a:ext>
            </a:extLst>
          </p:cNvPr>
          <p:cNvSpPr txBox="1"/>
          <p:nvPr/>
        </p:nvSpPr>
        <p:spPr>
          <a:xfrm>
            <a:off x="576399" y="5682110"/>
            <a:ext cx="887887" cy="369332"/>
          </a:xfrm>
          <a:prstGeom prst="rect">
            <a:avLst/>
          </a:prstGeom>
          <a:noFill/>
        </p:spPr>
        <p:txBody>
          <a:bodyPr wrap="square" rtlCol="0">
            <a:spAutoFit/>
          </a:bodyPr>
          <a:lstStyle/>
          <a:p>
            <a:r>
              <a:rPr lang="en-US" dirty="0"/>
              <a:t>66-67</a:t>
            </a:r>
          </a:p>
        </p:txBody>
      </p:sp>
      <p:sp>
        <p:nvSpPr>
          <p:cNvPr id="29" name="TextBox 28">
            <a:extLst>
              <a:ext uri="{FF2B5EF4-FFF2-40B4-BE49-F238E27FC236}">
                <a16:creationId xmlns:a16="http://schemas.microsoft.com/office/drawing/2014/main" id="{DD055DEC-6CF7-6745-80A4-10FE2C3DDB94}"/>
              </a:ext>
            </a:extLst>
          </p:cNvPr>
          <p:cNvSpPr txBox="1"/>
          <p:nvPr/>
        </p:nvSpPr>
        <p:spPr>
          <a:xfrm rot="10800000" flipV="1">
            <a:off x="491319" y="3242543"/>
            <a:ext cx="1457278" cy="371070"/>
          </a:xfrm>
          <a:prstGeom prst="rect">
            <a:avLst/>
          </a:prstGeom>
          <a:noFill/>
        </p:spPr>
        <p:txBody>
          <a:bodyPr wrap="square" rtlCol="0">
            <a:spAutoFit/>
          </a:bodyPr>
          <a:lstStyle/>
          <a:p>
            <a:r>
              <a:rPr lang="en-US" dirty="0"/>
              <a:t>58-60 </a:t>
            </a:r>
          </a:p>
        </p:txBody>
      </p:sp>
      <p:sp>
        <p:nvSpPr>
          <p:cNvPr id="30" name="TextBox 29">
            <a:extLst>
              <a:ext uri="{FF2B5EF4-FFF2-40B4-BE49-F238E27FC236}">
                <a16:creationId xmlns:a16="http://schemas.microsoft.com/office/drawing/2014/main" id="{8E0E0FB6-4FEA-9347-872E-133E05D759CB}"/>
              </a:ext>
            </a:extLst>
          </p:cNvPr>
          <p:cNvSpPr txBox="1"/>
          <p:nvPr/>
        </p:nvSpPr>
        <p:spPr>
          <a:xfrm>
            <a:off x="533375" y="3838575"/>
            <a:ext cx="794754" cy="369332"/>
          </a:xfrm>
          <a:prstGeom prst="rect">
            <a:avLst/>
          </a:prstGeom>
          <a:noFill/>
        </p:spPr>
        <p:txBody>
          <a:bodyPr wrap="square" rtlCol="0">
            <a:spAutoFit/>
          </a:bodyPr>
          <a:lstStyle/>
          <a:p>
            <a:r>
              <a:rPr lang="en-US" dirty="0"/>
              <a:t>61-63 </a:t>
            </a:r>
          </a:p>
        </p:txBody>
      </p:sp>
      <p:sp>
        <p:nvSpPr>
          <p:cNvPr id="31" name="TextBox 30">
            <a:extLst>
              <a:ext uri="{FF2B5EF4-FFF2-40B4-BE49-F238E27FC236}">
                <a16:creationId xmlns:a16="http://schemas.microsoft.com/office/drawing/2014/main" id="{4D9A4F3C-02D7-DE42-A75B-30E49D019A6F}"/>
              </a:ext>
            </a:extLst>
          </p:cNvPr>
          <p:cNvSpPr txBox="1"/>
          <p:nvPr/>
        </p:nvSpPr>
        <p:spPr>
          <a:xfrm rot="10800000" flipV="1">
            <a:off x="569137" y="5310189"/>
            <a:ext cx="1137707" cy="369332"/>
          </a:xfrm>
          <a:prstGeom prst="rect">
            <a:avLst/>
          </a:prstGeom>
          <a:noFill/>
        </p:spPr>
        <p:txBody>
          <a:bodyPr wrap="square" rtlCol="0">
            <a:spAutoFit/>
          </a:bodyPr>
          <a:lstStyle/>
          <a:p>
            <a:r>
              <a:rPr lang="en-US" dirty="0"/>
              <a:t>63-66 </a:t>
            </a:r>
          </a:p>
        </p:txBody>
      </p:sp>
      <p:sp>
        <p:nvSpPr>
          <p:cNvPr id="32" name="TextBox 31">
            <a:extLst>
              <a:ext uri="{FF2B5EF4-FFF2-40B4-BE49-F238E27FC236}">
                <a16:creationId xmlns:a16="http://schemas.microsoft.com/office/drawing/2014/main" id="{BFC7D352-D8B4-9043-8CA1-53B0BE05C6CF}"/>
              </a:ext>
            </a:extLst>
          </p:cNvPr>
          <p:cNvSpPr txBox="1"/>
          <p:nvPr/>
        </p:nvSpPr>
        <p:spPr>
          <a:xfrm>
            <a:off x="516921" y="3502574"/>
            <a:ext cx="1183035" cy="369332"/>
          </a:xfrm>
          <a:prstGeom prst="rect">
            <a:avLst/>
          </a:prstGeom>
          <a:noFill/>
        </p:spPr>
        <p:txBody>
          <a:bodyPr wrap="square" rtlCol="0">
            <a:spAutoFit/>
          </a:bodyPr>
          <a:lstStyle/>
          <a:p>
            <a:r>
              <a:rPr lang="en-US" dirty="0"/>
              <a:t>60-61</a:t>
            </a:r>
          </a:p>
        </p:txBody>
      </p:sp>
      <p:sp>
        <p:nvSpPr>
          <p:cNvPr id="33" name="TextBox 32">
            <a:extLst>
              <a:ext uri="{FF2B5EF4-FFF2-40B4-BE49-F238E27FC236}">
                <a16:creationId xmlns:a16="http://schemas.microsoft.com/office/drawing/2014/main" id="{68CB82CA-2014-D94E-9719-923CF426C005}"/>
              </a:ext>
            </a:extLst>
          </p:cNvPr>
          <p:cNvSpPr txBox="1"/>
          <p:nvPr/>
        </p:nvSpPr>
        <p:spPr>
          <a:xfrm>
            <a:off x="503256" y="6186637"/>
            <a:ext cx="1214470" cy="369332"/>
          </a:xfrm>
          <a:prstGeom prst="rect">
            <a:avLst/>
          </a:prstGeom>
          <a:noFill/>
        </p:spPr>
        <p:txBody>
          <a:bodyPr wrap="square" rtlCol="0">
            <a:spAutoFit/>
          </a:bodyPr>
          <a:lstStyle/>
          <a:p>
            <a:r>
              <a:rPr lang="en-US" dirty="0"/>
              <a:t>   68</a:t>
            </a:r>
          </a:p>
        </p:txBody>
      </p:sp>
      <p:sp>
        <p:nvSpPr>
          <p:cNvPr id="35" name="TextBox 34">
            <a:extLst>
              <a:ext uri="{FF2B5EF4-FFF2-40B4-BE49-F238E27FC236}">
                <a16:creationId xmlns:a16="http://schemas.microsoft.com/office/drawing/2014/main" id="{B340BC9E-4F23-B84A-9FDC-D9249FC2880C}"/>
              </a:ext>
            </a:extLst>
          </p:cNvPr>
          <p:cNvSpPr txBox="1"/>
          <p:nvPr/>
        </p:nvSpPr>
        <p:spPr>
          <a:xfrm>
            <a:off x="387542" y="179584"/>
            <a:ext cx="668773" cy="369332"/>
          </a:xfrm>
          <a:prstGeom prst="rect">
            <a:avLst/>
          </a:prstGeom>
          <a:noFill/>
        </p:spPr>
        <p:txBody>
          <a:bodyPr wrap="none" rtlCol="0">
            <a:spAutoFit/>
          </a:bodyPr>
          <a:lstStyle/>
          <a:p>
            <a:r>
              <a:rPr lang="en-US" b="1" dirty="0"/>
              <a:t>Date</a:t>
            </a:r>
          </a:p>
        </p:txBody>
      </p:sp>
      <p:sp>
        <p:nvSpPr>
          <p:cNvPr id="36" name="TextBox 35">
            <a:extLst>
              <a:ext uri="{FF2B5EF4-FFF2-40B4-BE49-F238E27FC236}">
                <a16:creationId xmlns:a16="http://schemas.microsoft.com/office/drawing/2014/main" id="{85C5C1E8-C254-5049-B7E5-A328B1E5AC3C}"/>
              </a:ext>
            </a:extLst>
          </p:cNvPr>
          <p:cNvSpPr txBox="1"/>
          <p:nvPr/>
        </p:nvSpPr>
        <p:spPr>
          <a:xfrm>
            <a:off x="1729821" y="198449"/>
            <a:ext cx="981359" cy="369332"/>
          </a:xfrm>
          <a:prstGeom prst="rect">
            <a:avLst/>
          </a:prstGeom>
          <a:noFill/>
        </p:spPr>
        <p:txBody>
          <a:bodyPr wrap="none" rtlCol="0">
            <a:spAutoFit/>
          </a:bodyPr>
          <a:lstStyle/>
          <a:p>
            <a:r>
              <a:rPr lang="en-US" b="1" dirty="0"/>
              <a:t>Chapter</a:t>
            </a:r>
          </a:p>
        </p:txBody>
      </p:sp>
      <p:sp>
        <p:nvSpPr>
          <p:cNvPr id="37" name="TextBox 36">
            <a:extLst>
              <a:ext uri="{FF2B5EF4-FFF2-40B4-BE49-F238E27FC236}">
                <a16:creationId xmlns:a16="http://schemas.microsoft.com/office/drawing/2014/main" id="{B3A4DC20-4F67-5048-8599-19DBDA9AC03F}"/>
              </a:ext>
            </a:extLst>
          </p:cNvPr>
          <p:cNvSpPr txBox="1"/>
          <p:nvPr/>
        </p:nvSpPr>
        <p:spPr>
          <a:xfrm>
            <a:off x="5105400" y="230037"/>
            <a:ext cx="764953" cy="369332"/>
          </a:xfrm>
          <a:prstGeom prst="rect">
            <a:avLst/>
          </a:prstGeom>
          <a:noFill/>
        </p:spPr>
        <p:txBody>
          <a:bodyPr wrap="none" rtlCol="0">
            <a:spAutoFit/>
          </a:bodyPr>
          <a:lstStyle/>
          <a:p>
            <a:r>
              <a:rPr lang="en-US" b="1" dirty="0"/>
              <a:t>Event</a:t>
            </a:r>
          </a:p>
        </p:txBody>
      </p:sp>
      <p:sp>
        <p:nvSpPr>
          <p:cNvPr id="38" name="TextBox 37">
            <a:extLst>
              <a:ext uri="{FF2B5EF4-FFF2-40B4-BE49-F238E27FC236}">
                <a16:creationId xmlns:a16="http://schemas.microsoft.com/office/drawing/2014/main" id="{D847E7E2-5AE5-4B4F-BF31-699C9A40DEA0}"/>
              </a:ext>
            </a:extLst>
          </p:cNvPr>
          <p:cNvSpPr txBox="1"/>
          <p:nvPr/>
        </p:nvSpPr>
        <p:spPr>
          <a:xfrm>
            <a:off x="1735325" y="576519"/>
            <a:ext cx="817515" cy="615553"/>
          </a:xfrm>
          <a:prstGeom prst="rect">
            <a:avLst/>
          </a:prstGeom>
          <a:noFill/>
        </p:spPr>
        <p:txBody>
          <a:bodyPr wrap="square" rtlCol="0">
            <a:spAutoFit/>
          </a:bodyPr>
          <a:lstStyle/>
          <a:p>
            <a:r>
              <a:rPr lang="en-US" sz="1600" dirty="0"/>
              <a:t>15:36-</a:t>
            </a:r>
          </a:p>
          <a:p>
            <a:r>
              <a:rPr lang="en-US" dirty="0"/>
              <a:t>18:22</a:t>
            </a:r>
          </a:p>
        </p:txBody>
      </p:sp>
      <p:sp>
        <p:nvSpPr>
          <p:cNvPr id="48" name="TextBox 47">
            <a:extLst>
              <a:ext uri="{FF2B5EF4-FFF2-40B4-BE49-F238E27FC236}">
                <a16:creationId xmlns:a16="http://schemas.microsoft.com/office/drawing/2014/main" id="{8E34B39A-5CCE-3F48-8459-9034EA789D44}"/>
              </a:ext>
            </a:extLst>
          </p:cNvPr>
          <p:cNvSpPr txBox="1"/>
          <p:nvPr/>
        </p:nvSpPr>
        <p:spPr>
          <a:xfrm>
            <a:off x="1624741" y="3014240"/>
            <a:ext cx="1058665" cy="338554"/>
          </a:xfrm>
          <a:prstGeom prst="rect">
            <a:avLst/>
          </a:prstGeom>
          <a:noFill/>
        </p:spPr>
        <p:txBody>
          <a:bodyPr wrap="square" rtlCol="0">
            <a:spAutoFit/>
          </a:bodyPr>
          <a:lstStyle/>
          <a:p>
            <a:r>
              <a:rPr lang="en-US" sz="1600" dirty="0"/>
              <a:t>21:18-23</a:t>
            </a:r>
          </a:p>
        </p:txBody>
      </p:sp>
      <p:sp>
        <p:nvSpPr>
          <p:cNvPr id="49" name="TextBox 48">
            <a:extLst>
              <a:ext uri="{FF2B5EF4-FFF2-40B4-BE49-F238E27FC236}">
                <a16:creationId xmlns:a16="http://schemas.microsoft.com/office/drawing/2014/main" id="{AEE7A5F5-CAAF-6944-B1A0-92574945C78E}"/>
              </a:ext>
            </a:extLst>
          </p:cNvPr>
          <p:cNvSpPr txBox="1"/>
          <p:nvPr/>
        </p:nvSpPr>
        <p:spPr>
          <a:xfrm>
            <a:off x="1669976" y="3215330"/>
            <a:ext cx="739305" cy="369332"/>
          </a:xfrm>
          <a:prstGeom prst="rect">
            <a:avLst/>
          </a:prstGeom>
          <a:noFill/>
        </p:spPr>
        <p:txBody>
          <a:bodyPr wrap="none" rtlCol="0">
            <a:spAutoFit/>
          </a:bodyPr>
          <a:lstStyle/>
          <a:p>
            <a:r>
              <a:rPr lang="en-US" dirty="0"/>
              <a:t>24-26</a:t>
            </a:r>
          </a:p>
        </p:txBody>
      </p:sp>
      <p:sp>
        <p:nvSpPr>
          <p:cNvPr id="50" name="TextBox 49">
            <a:extLst>
              <a:ext uri="{FF2B5EF4-FFF2-40B4-BE49-F238E27FC236}">
                <a16:creationId xmlns:a16="http://schemas.microsoft.com/office/drawing/2014/main" id="{FECAADB6-A816-674A-B663-F52E0D199284}"/>
              </a:ext>
            </a:extLst>
          </p:cNvPr>
          <p:cNvSpPr txBox="1"/>
          <p:nvPr/>
        </p:nvSpPr>
        <p:spPr>
          <a:xfrm>
            <a:off x="1640242" y="3468268"/>
            <a:ext cx="936243" cy="338554"/>
          </a:xfrm>
          <a:prstGeom prst="rect">
            <a:avLst/>
          </a:prstGeom>
          <a:noFill/>
        </p:spPr>
        <p:txBody>
          <a:bodyPr wrap="square" rtlCol="0">
            <a:spAutoFit/>
          </a:bodyPr>
          <a:lstStyle/>
          <a:p>
            <a:r>
              <a:rPr lang="en-US" sz="1600" dirty="0"/>
              <a:t>27-28:16</a:t>
            </a:r>
          </a:p>
        </p:txBody>
      </p:sp>
      <p:sp>
        <p:nvSpPr>
          <p:cNvPr id="51" name="TextBox 50">
            <a:extLst>
              <a:ext uri="{FF2B5EF4-FFF2-40B4-BE49-F238E27FC236}">
                <a16:creationId xmlns:a16="http://schemas.microsoft.com/office/drawing/2014/main" id="{24B23B09-E2EE-7440-A6C0-3D8AC057FC98}"/>
              </a:ext>
            </a:extLst>
          </p:cNvPr>
          <p:cNvSpPr txBox="1"/>
          <p:nvPr/>
        </p:nvSpPr>
        <p:spPr>
          <a:xfrm>
            <a:off x="1660456" y="3815517"/>
            <a:ext cx="967252" cy="369332"/>
          </a:xfrm>
          <a:prstGeom prst="rect">
            <a:avLst/>
          </a:prstGeom>
          <a:noFill/>
        </p:spPr>
        <p:txBody>
          <a:bodyPr wrap="none" rtlCol="0">
            <a:spAutoFit/>
          </a:bodyPr>
          <a:lstStyle/>
          <a:p>
            <a:r>
              <a:rPr lang="en-US" dirty="0"/>
              <a:t>28:17-31</a:t>
            </a:r>
          </a:p>
        </p:txBody>
      </p:sp>
      <p:sp>
        <p:nvSpPr>
          <p:cNvPr id="56" name="TextBox 55">
            <a:extLst>
              <a:ext uri="{FF2B5EF4-FFF2-40B4-BE49-F238E27FC236}">
                <a16:creationId xmlns:a16="http://schemas.microsoft.com/office/drawing/2014/main" id="{458EA923-9F9C-F143-9968-B4F84457407F}"/>
              </a:ext>
            </a:extLst>
          </p:cNvPr>
          <p:cNvSpPr txBox="1"/>
          <p:nvPr/>
        </p:nvSpPr>
        <p:spPr>
          <a:xfrm>
            <a:off x="2705715" y="589946"/>
            <a:ext cx="3570786" cy="830997"/>
          </a:xfrm>
          <a:prstGeom prst="rect">
            <a:avLst/>
          </a:prstGeom>
          <a:noFill/>
        </p:spPr>
        <p:txBody>
          <a:bodyPr wrap="none" rtlCol="0">
            <a:spAutoFit/>
          </a:bodyPr>
          <a:lstStyle/>
          <a:p>
            <a:r>
              <a:rPr lang="en-US" sz="1600" b="1" dirty="0"/>
              <a:t>SECOND MISSIONARY JOURNEY </a:t>
            </a:r>
          </a:p>
          <a:p>
            <a:r>
              <a:rPr lang="en-US" sz="1600" dirty="0"/>
              <a:t>Syria, Cilicia, Galatia, Troas, Philippi, </a:t>
            </a:r>
          </a:p>
          <a:p>
            <a:r>
              <a:rPr lang="en-US" sz="1600" dirty="0"/>
              <a:t>Thesss, Berea, Athens, Corinth, Ephesus</a:t>
            </a:r>
          </a:p>
        </p:txBody>
      </p:sp>
      <p:sp>
        <p:nvSpPr>
          <p:cNvPr id="58" name="TextBox 57">
            <a:extLst>
              <a:ext uri="{FF2B5EF4-FFF2-40B4-BE49-F238E27FC236}">
                <a16:creationId xmlns:a16="http://schemas.microsoft.com/office/drawing/2014/main" id="{F964EBF2-CAA6-B546-9B03-3C2CFAED7295}"/>
              </a:ext>
            </a:extLst>
          </p:cNvPr>
          <p:cNvSpPr txBox="1"/>
          <p:nvPr/>
        </p:nvSpPr>
        <p:spPr>
          <a:xfrm>
            <a:off x="2826917" y="3008468"/>
            <a:ext cx="1804468" cy="338554"/>
          </a:xfrm>
          <a:prstGeom prst="rect">
            <a:avLst/>
          </a:prstGeom>
          <a:noFill/>
        </p:spPr>
        <p:txBody>
          <a:bodyPr wrap="none" rtlCol="0">
            <a:spAutoFit/>
          </a:bodyPr>
          <a:lstStyle/>
          <a:p>
            <a:r>
              <a:rPr lang="en-US" sz="1600" dirty="0"/>
              <a:t>Arrest in Jerusalem</a:t>
            </a:r>
          </a:p>
        </p:txBody>
      </p:sp>
      <p:sp>
        <p:nvSpPr>
          <p:cNvPr id="59" name="TextBox 58">
            <a:extLst>
              <a:ext uri="{FF2B5EF4-FFF2-40B4-BE49-F238E27FC236}">
                <a16:creationId xmlns:a16="http://schemas.microsoft.com/office/drawing/2014/main" id="{F9B546D9-BB2A-9D4A-A679-FE8506DFD0F4}"/>
              </a:ext>
            </a:extLst>
          </p:cNvPr>
          <p:cNvSpPr txBox="1"/>
          <p:nvPr/>
        </p:nvSpPr>
        <p:spPr>
          <a:xfrm>
            <a:off x="2817068" y="3267814"/>
            <a:ext cx="2396810" cy="338554"/>
          </a:xfrm>
          <a:prstGeom prst="rect">
            <a:avLst/>
          </a:prstGeom>
          <a:noFill/>
        </p:spPr>
        <p:txBody>
          <a:bodyPr wrap="none" rtlCol="0">
            <a:spAutoFit/>
          </a:bodyPr>
          <a:lstStyle/>
          <a:p>
            <a:r>
              <a:rPr lang="en-US" sz="1600" dirty="0"/>
              <a:t>Imprisonment in Caesarea</a:t>
            </a:r>
          </a:p>
        </p:txBody>
      </p:sp>
      <p:sp>
        <p:nvSpPr>
          <p:cNvPr id="60" name="TextBox 59">
            <a:extLst>
              <a:ext uri="{FF2B5EF4-FFF2-40B4-BE49-F238E27FC236}">
                <a16:creationId xmlns:a16="http://schemas.microsoft.com/office/drawing/2014/main" id="{911A39E0-97E4-B940-A4F1-759BF9B21086}"/>
              </a:ext>
            </a:extLst>
          </p:cNvPr>
          <p:cNvSpPr txBox="1"/>
          <p:nvPr/>
        </p:nvSpPr>
        <p:spPr>
          <a:xfrm>
            <a:off x="2803786" y="3502695"/>
            <a:ext cx="1583254" cy="338554"/>
          </a:xfrm>
          <a:prstGeom prst="rect">
            <a:avLst/>
          </a:prstGeom>
          <a:noFill/>
        </p:spPr>
        <p:txBody>
          <a:bodyPr wrap="none" rtlCol="0">
            <a:spAutoFit/>
          </a:bodyPr>
          <a:lstStyle/>
          <a:p>
            <a:r>
              <a:rPr lang="en-US" sz="1600" dirty="0"/>
              <a:t>Voyage to Rome</a:t>
            </a:r>
          </a:p>
        </p:txBody>
      </p:sp>
      <p:sp>
        <p:nvSpPr>
          <p:cNvPr id="61" name="TextBox 60">
            <a:extLst>
              <a:ext uri="{FF2B5EF4-FFF2-40B4-BE49-F238E27FC236}">
                <a16:creationId xmlns:a16="http://schemas.microsoft.com/office/drawing/2014/main" id="{7587C308-B079-1041-AE7C-AB91C810FB6C}"/>
              </a:ext>
            </a:extLst>
          </p:cNvPr>
          <p:cNvSpPr txBox="1"/>
          <p:nvPr/>
        </p:nvSpPr>
        <p:spPr>
          <a:xfrm>
            <a:off x="2803786" y="3815628"/>
            <a:ext cx="2657651" cy="338554"/>
          </a:xfrm>
          <a:prstGeom prst="rect">
            <a:avLst/>
          </a:prstGeom>
          <a:noFill/>
        </p:spPr>
        <p:txBody>
          <a:bodyPr wrap="none" rtlCol="0">
            <a:spAutoFit/>
          </a:bodyPr>
          <a:lstStyle/>
          <a:p>
            <a:r>
              <a:rPr lang="en-US" sz="1600" dirty="0"/>
              <a:t>Paul’s imprisonment in Rome</a:t>
            </a:r>
          </a:p>
        </p:txBody>
      </p:sp>
      <p:sp>
        <p:nvSpPr>
          <p:cNvPr id="62" name="TextBox 61">
            <a:extLst>
              <a:ext uri="{FF2B5EF4-FFF2-40B4-BE49-F238E27FC236}">
                <a16:creationId xmlns:a16="http://schemas.microsoft.com/office/drawing/2014/main" id="{3DB4390E-E851-6B4F-A70F-424288A81556}"/>
              </a:ext>
            </a:extLst>
          </p:cNvPr>
          <p:cNvSpPr txBox="1"/>
          <p:nvPr/>
        </p:nvSpPr>
        <p:spPr>
          <a:xfrm>
            <a:off x="2799408" y="5325579"/>
            <a:ext cx="2353914" cy="338554"/>
          </a:xfrm>
          <a:prstGeom prst="rect">
            <a:avLst/>
          </a:prstGeom>
          <a:noFill/>
        </p:spPr>
        <p:txBody>
          <a:bodyPr wrap="none" rtlCol="0">
            <a:spAutoFit/>
          </a:bodyPr>
          <a:lstStyle/>
          <a:p>
            <a:r>
              <a:rPr lang="en-US" sz="1600" dirty="0"/>
              <a:t>Paul’s release from prison</a:t>
            </a:r>
          </a:p>
        </p:txBody>
      </p:sp>
      <p:sp>
        <p:nvSpPr>
          <p:cNvPr id="64" name="TextBox 63">
            <a:extLst>
              <a:ext uri="{FF2B5EF4-FFF2-40B4-BE49-F238E27FC236}">
                <a16:creationId xmlns:a16="http://schemas.microsoft.com/office/drawing/2014/main" id="{E6C5CD12-FFC6-8B46-A8C7-E0E822D9CD0F}"/>
              </a:ext>
            </a:extLst>
          </p:cNvPr>
          <p:cNvSpPr txBox="1"/>
          <p:nvPr/>
        </p:nvSpPr>
        <p:spPr>
          <a:xfrm>
            <a:off x="2807059" y="5767559"/>
            <a:ext cx="2798330" cy="338554"/>
          </a:xfrm>
          <a:prstGeom prst="rect">
            <a:avLst/>
          </a:prstGeom>
          <a:noFill/>
        </p:spPr>
        <p:txBody>
          <a:bodyPr wrap="none" rtlCol="0">
            <a:spAutoFit/>
          </a:bodyPr>
          <a:lstStyle/>
          <a:p>
            <a:r>
              <a:rPr lang="en-US" sz="1600" dirty="0"/>
              <a:t>Second imprisonment in Rome</a:t>
            </a:r>
          </a:p>
        </p:txBody>
      </p:sp>
      <p:sp>
        <p:nvSpPr>
          <p:cNvPr id="65" name="TextBox 64">
            <a:extLst>
              <a:ext uri="{FF2B5EF4-FFF2-40B4-BE49-F238E27FC236}">
                <a16:creationId xmlns:a16="http://schemas.microsoft.com/office/drawing/2014/main" id="{EA7CC2E3-B6DB-6A4D-8AAD-DDE5F4DAE836}"/>
              </a:ext>
            </a:extLst>
          </p:cNvPr>
          <p:cNvSpPr txBox="1"/>
          <p:nvPr/>
        </p:nvSpPr>
        <p:spPr>
          <a:xfrm>
            <a:off x="2819185" y="6224590"/>
            <a:ext cx="2642252" cy="553998"/>
          </a:xfrm>
          <a:prstGeom prst="rect">
            <a:avLst/>
          </a:prstGeom>
          <a:noFill/>
        </p:spPr>
        <p:txBody>
          <a:bodyPr wrap="square" rtlCol="0">
            <a:spAutoFit/>
          </a:bodyPr>
          <a:lstStyle/>
          <a:p>
            <a:r>
              <a:rPr lang="en-US" sz="1600" dirty="0"/>
              <a:t>Paul’s Martyrdom</a:t>
            </a:r>
          </a:p>
          <a:p>
            <a:r>
              <a:rPr lang="en-US" sz="1400" dirty="0"/>
              <a:t>	</a:t>
            </a:r>
          </a:p>
        </p:txBody>
      </p:sp>
      <p:sp>
        <p:nvSpPr>
          <p:cNvPr id="67" name="TextBox 66">
            <a:extLst>
              <a:ext uri="{FF2B5EF4-FFF2-40B4-BE49-F238E27FC236}">
                <a16:creationId xmlns:a16="http://schemas.microsoft.com/office/drawing/2014/main" id="{DB0E4738-16D9-BC41-ACDD-FCBCA9A6E71D}"/>
              </a:ext>
            </a:extLst>
          </p:cNvPr>
          <p:cNvSpPr txBox="1"/>
          <p:nvPr/>
        </p:nvSpPr>
        <p:spPr>
          <a:xfrm>
            <a:off x="1844864" y="6491033"/>
            <a:ext cx="5622373" cy="369332"/>
          </a:xfrm>
          <a:prstGeom prst="rect">
            <a:avLst/>
          </a:prstGeom>
          <a:noFill/>
        </p:spPr>
        <p:txBody>
          <a:bodyPr wrap="none" rtlCol="0">
            <a:spAutoFit/>
          </a:bodyPr>
          <a:lstStyle/>
          <a:p>
            <a:r>
              <a:rPr lang="en-US" dirty="0"/>
              <a:t>*</a:t>
            </a:r>
            <a:r>
              <a:rPr lang="en-US" sz="1400" dirty="0"/>
              <a:t>Taken from Harkrider Workbook Commentary on Acts - Book 1, </a:t>
            </a:r>
            <a:r>
              <a:rPr lang="en-US" sz="1400" i="1" dirty="0"/>
              <a:t>page 4-5</a:t>
            </a:r>
          </a:p>
        </p:txBody>
      </p:sp>
      <p:sp>
        <p:nvSpPr>
          <p:cNvPr id="3" name="TextBox 2">
            <a:extLst>
              <a:ext uri="{FF2B5EF4-FFF2-40B4-BE49-F238E27FC236}">
                <a16:creationId xmlns:a16="http://schemas.microsoft.com/office/drawing/2014/main" id="{F4BAD97B-CA8F-0642-B7F8-AC2E3FC85FCB}"/>
              </a:ext>
            </a:extLst>
          </p:cNvPr>
          <p:cNvSpPr txBox="1"/>
          <p:nvPr/>
        </p:nvSpPr>
        <p:spPr>
          <a:xfrm>
            <a:off x="1688205" y="1635159"/>
            <a:ext cx="761427" cy="646331"/>
          </a:xfrm>
          <a:prstGeom prst="rect">
            <a:avLst/>
          </a:prstGeom>
          <a:noFill/>
        </p:spPr>
        <p:txBody>
          <a:bodyPr wrap="none" rtlCol="0">
            <a:spAutoFit/>
          </a:bodyPr>
          <a:lstStyle/>
          <a:p>
            <a:r>
              <a:rPr lang="en-US" dirty="0"/>
              <a:t>18:23-</a:t>
            </a:r>
          </a:p>
          <a:p>
            <a:r>
              <a:rPr lang="en-US" dirty="0"/>
              <a:t>21:17</a:t>
            </a:r>
          </a:p>
        </p:txBody>
      </p:sp>
      <p:sp>
        <p:nvSpPr>
          <p:cNvPr id="5" name="TextBox 4">
            <a:extLst>
              <a:ext uri="{FF2B5EF4-FFF2-40B4-BE49-F238E27FC236}">
                <a16:creationId xmlns:a16="http://schemas.microsoft.com/office/drawing/2014/main" id="{4DAB6A22-4C29-E544-883F-785CD8EAC3A2}"/>
              </a:ext>
            </a:extLst>
          </p:cNvPr>
          <p:cNvSpPr txBox="1"/>
          <p:nvPr/>
        </p:nvSpPr>
        <p:spPr>
          <a:xfrm>
            <a:off x="2741427" y="1667515"/>
            <a:ext cx="2963440" cy="830997"/>
          </a:xfrm>
          <a:prstGeom prst="rect">
            <a:avLst/>
          </a:prstGeom>
          <a:noFill/>
        </p:spPr>
        <p:txBody>
          <a:bodyPr wrap="none" rtlCol="0">
            <a:spAutoFit/>
          </a:bodyPr>
          <a:lstStyle/>
          <a:p>
            <a:r>
              <a:rPr lang="en-US" sz="1600" b="1" dirty="0"/>
              <a:t>THIRD MISSIONARY JOURNEY</a:t>
            </a:r>
          </a:p>
          <a:p>
            <a:r>
              <a:rPr lang="en-US" sz="1600" dirty="0"/>
              <a:t>Ephesus, Macedonia, Achaia, </a:t>
            </a:r>
          </a:p>
          <a:p>
            <a:r>
              <a:rPr lang="en-US" sz="1600" dirty="0"/>
              <a:t>Corinth, Philippi, Troas, Miletus</a:t>
            </a:r>
          </a:p>
        </p:txBody>
      </p:sp>
      <p:cxnSp>
        <p:nvCxnSpPr>
          <p:cNvPr id="7" name="Straight Connector 6">
            <a:extLst>
              <a:ext uri="{FF2B5EF4-FFF2-40B4-BE49-F238E27FC236}">
                <a16:creationId xmlns:a16="http://schemas.microsoft.com/office/drawing/2014/main" id="{8BE3FDFA-C04D-4542-8E90-9339FA1ED464}"/>
              </a:ext>
            </a:extLst>
          </p:cNvPr>
          <p:cNvCxnSpPr>
            <a:cxnSpLocks/>
          </p:cNvCxnSpPr>
          <p:nvPr/>
        </p:nvCxnSpPr>
        <p:spPr>
          <a:xfrm flipH="1">
            <a:off x="6287486" y="584066"/>
            <a:ext cx="28950" cy="5882234"/>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63" name="Straight Connector 62">
            <a:extLst>
              <a:ext uri="{FF2B5EF4-FFF2-40B4-BE49-F238E27FC236}">
                <a16:creationId xmlns:a16="http://schemas.microsoft.com/office/drawing/2014/main" id="{A20AC5DD-D0DE-5441-AA1A-AAF4813E6127}"/>
              </a:ext>
            </a:extLst>
          </p:cNvPr>
          <p:cNvCxnSpPr>
            <a:cxnSpLocks/>
          </p:cNvCxnSpPr>
          <p:nvPr/>
        </p:nvCxnSpPr>
        <p:spPr>
          <a:xfrm flipV="1">
            <a:off x="6310044" y="560615"/>
            <a:ext cx="2605356" cy="5051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68" name="Straight Connector 67">
            <a:extLst>
              <a:ext uri="{FF2B5EF4-FFF2-40B4-BE49-F238E27FC236}">
                <a16:creationId xmlns:a16="http://schemas.microsoft.com/office/drawing/2014/main" id="{2B5B7AA5-09BB-3E49-BCF7-5E9CE6685CF5}"/>
              </a:ext>
            </a:extLst>
          </p:cNvPr>
          <p:cNvCxnSpPr>
            <a:cxnSpLocks/>
          </p:cNvCxnSpPr>
          <p:nvPr/>
        </p:nvCxnSpPr>
        <p:spPr>
          <a:xfrm flipH="1">
            <a:off x="8872500" y="521572"/>
            <a:ext cx="25419" cy="594444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69" name="Straight Connector 68">
            <a:extLst>
              <a:ext uri="{FF2B5EF4-FFF2-40B4-BE49-F238E27FC236}">
                <a16:creationId xmlns:a16="http://schemas.microsoft.com/office/drawing/2014/main" id="{8BD3664E-7CEC-2F40-9DA7-0CDA019DCBB0}"/>
              </a:ext>
            </a:extLst>
          </p:cNvPr>
          <p:cNvCxnSpPr>
            <a:cxnSpLocks/>
          </p:cNvCxnSpPr>
          <p:nvPr/>
        </p:nvCxnSpPr>
        <p:spPr>
          <a:xfrm flipV="1">
            <a:off x="6288290" y="6466300"/>
            <a:ext cx="2586064" cy="20867"/>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sp>
        <p:nvSpPr>
          <p:cNvPr id="42" name="TextBox 41">
            <a:extLst>
              <a:ext uri="{FF2B5EF4-FFF2-40B4-BE49-F238E27FC236}">
                <a16:creationId xmlns:a16="http://schemas.microsoft.com/office/drawing/2014/main" id="{623E3F13-087D-A34B-9397-82A1D2D86969}"/>
              </a:ext>
            </a:extLst>
          </p:cNvPr>
          <p:cNvSpPr txBox="1"/>
          <p:nvPr/>
        </p:nvSpPr>
        <p:spPr>
          <a:xfrm>
            <a:off x="6597425" y="202808"/>
            <a:ext cx="2023311" cy="369332"/>
          </a:xfrm>
          <a:prstGeom prst="rect">
            <a:avLst/>
          </a:prstGeom>
          <a:noFill/>
        </p:spPr>
        <p:txBody>
          <a:bodyPr wrap="none" rtlCol="0">
            <a:spAutoFit/>
          </a:bodyPr>
          <a:lstStyle/>
          <a:p>
            <a:r>
              <a:rPr lang="en-US" b="1" dirty="0"/>
              <a:t>Letters Paul wrote</a:t>
            </a:r>
          </a:p>
        </p:txBody>
      </p:sp>
      <p:sp>
        <p:nvSpPr>
          <p:cNvPr id="44" name="TextBox 43">
            <a:extLst>
              <a:ext uri="{FF2B5EF4-FFF2-40B4-BE49-F238E27FC236}">
                <a16:creationId xmlns:a16="http://schemas.microsoft.com/office/drawing/2014/main" id="{65665813-5DD1-FC4F-9FB4-59B3BAC83E74}"/>
              </a:ext>
            </a:extLst>
          </p:cNvPr>
          <p:cNvSpPr txBox="1"/>
          <p:nvPr/>
        </p:nvSpPr>
        <p:spPr>
          <a:xfrm>
            <a:off x="6647942" y="548916"/>
            <a:ext cx="1638590" cy="338554"/>
          </a:xfrm>
          <a:prstGeom prst="rect">
            <a:avLst/>
          </a:prstGeom>
          <a:noFill/>
        </p:spPr>
        <p:txBody>
          <a:bodyPr wrap="none" rtlCol="0">
            <a:spAutoFit/>
          </a:bodyPr>
          <a:lstStyle/>
          <a:p>
            <a:pPr algn="ctr"/>
            <a:r>
              <a:rPr lang="en-US" sz="1600" b="1" dirty="0"/>
              <a:t>FROM CORINTH</a:t>
            </a:r>
          </a:p>
        </p:txBody>
      </p:sp>
      <p:sp>
        <p:nvSpPr>
          <p:cNvPr id="45" name="TextBox 44">
            <a:extLst>
              <a:ext uri="{FF2B5EF4-FFF2-40B4-BE49-F238E27FC236}">
                <a16:creationId xmlns:a16="http://schemas.microsoft.com/office/drawing/2014/main" id="{127BC4F3-C225-124A-85DC-87C175BCF147}"/>
              </a:ext>
            </a:extLst>
          </p:cNvPr>
          <p:cNvSpPr txBox="1"/>
          <p:nvPr/>
        </p:nvSpPr>
        <p:spPr>
          <a:xfrm>
            <a:off x="6402532" y="831264"/>
            <a:ext cx="2169568" cy="584775"/>
          </a:xfrm>
          <a:prstGeom prst="rect">
            <a:avLst/>
          </a:prstGeom>
          <a:noFill/>
        </p:spPr>
        <p:txBody>
          <a:bodyPr wrap="none" rtlCol="0">
            <a:spAutoFit/>
          </a:bodyPr>
          <a:lstStyle/>
          <a:p>
            <a:r>
              <a:rPr lang="en-US" sz="1600" dirty="0"/>
              <a:t>AD 52 - 1 Thessalonians</a:t>
            </a:r>
          </a:p>
          <a:p>
            <a:r>
              <a:rPr lang="en-US" sz="1600" dirty="0"/>
              <a:t>AD 53 - 2 Thessalonians</a:t>
            </a:r>
          </a:p>
        </p:txBody>
      </p:sp>
      <p:sp>
        <p:nvSpPr>
          <p:cNvPr id="46" name="TextBox 45">
            <a:extLst>
              <a:ext uri="{FF2B5EF4-FFF2-40B4-BE49-F238E27FC236}">
                <a16:creationId xmlns:a16="http://schemas.microsoft.com/office/drawing/2014/main" id="{89BBDE5E-D461-F142-BD76-FEAF4094A2FA}"/>
              </a:ext>
            </a:extLst>
          </p:cNvPr>
          <p:cNvSpPr txBox="1"/>
          <p:nvPr/>
        </p:nvSpPr>
        <p:spPr>
          <a:xfrm>
            <a:off x="6675091" y="1579629"/>
            <a:ext cx="1478290" cy="307777"/>
          </a:xfrm>
          <a:prstGeom prst="rect">
            <a:avLst/>
          </a:prstGeom>
          <a:noFill/>
        </p:spPr>
        <p:txBody>
          <a:bodyPr wrap="none" rtlCol="0">
            <a:spAutoFit/>
          </a:bodyPr>
          <a:lstStyle/>
          <a:p>
            <a:r>
              <a:rPr lang="en-US" sz="1400" b="1" dirty="0"/>
              <a:t>FROM EPHESUS</a:t>
            </a:r>
          </a:p>
        </p:txBody>
      </p:sp>
      <p:sp>
        <p:nvSpPr>
          <p:cNvPr id="47" name="TextBox 46">
            <a:extLst>
              <a:ext uri="{FF2B5EF4-FFF2-40B4-BE49-F238E27FC236}">
                <a16:creationId xmlns:a16="http://schemas.microsoft.com/office/drawing/2014/main" id="{B3A52A2E-A2B3-D44E-826C-742B9C333E84}"/>
              </a:ext>
            </a:extLst>
          </p:cNvPr>
          <p:cNvSpPr txBox="1"/>
          <p:nvPr/>
        </p:nvSpPr>
        <p:spPr>
          <a:xfrm>
            <a:off x="6597425" y="1797894"/>
            <a:ext cx="1533177" cy="276999"/>
          </a:xfrm>
          <a:prstGeom prst="rect">
            <a:avLst/>
          </a:prstGeom>
          <a:noFill/>
        </p:spPr>
        <p:txBody>
          <a:bodyPr wrap="none" rtlCol="0">
            <a:spAutoFit/>
          </a:bodyPr>
          <a:lstStyle/>
          <a:p>
            <a:r>
              <a:rPr lang="en-US" sz="1200" b="1" dirty="0"/>
              <a:t>AD 56- </a:t>
            </a:r>
            <a:r>
              <a:rPr lang="en-US" sz="1200" dirty="0"/>
              <a:t>1 Corinthians</a:t>
            </a:r>
          </a:p>
        </p:txBody>
      </p:sp>
      <p:sp>
        <p:nvSpPr>
          <p:cNvPr id="70" name="TextBox 69">
            <a:extLst>
              <a:ext uri="{FF2B5EF4-FFF2-40B4-BE49-F238E27FC236}">
                <a16:creationId xmlns:a16="http://schemas.microsoft.com/office/drawing/2014/main" id="{1361C123-C12F-9248-9377-493F4D86BDB3}"/>
              </a:ext>
            </a:extLst>
          </p:cNvPr>
          <p:cNvSpPr txBox="1"/>
          <p:nvPr/>
        </p:nvSpPr>
        <p:spPr>
          <a:xfrm>
            <a:off x="6541704" y="1968596"/>
            <a:ext cx="2134751" cy="492443"/>
          </a:xfrm>
          <a:prstGeom prst="rect">
            <a:avLst/>
          </a:prstGeom>
          <a:noFill/>
        </p:spPr>
        <p:txBody>
          <a:bodyPr wrap="square" rtlCol="0">
            <a:spAutoFit/>
          </a:bodyPr>
          <a:lstStyle/>
          <a:p>
            <a:r>
              <a:rPr lang="en-US" sz="1400" b="1" dirty="0"/>
              <a:t>FROM MACEDONIA</a:t>
            </a:r>
          </a:p>
          <a:p>
            <a:r>
              <a:rPr lang="en-US" sz="1200" dirty="0"/>
              <a:t>AD 57 - 2 Corinthians</a:t>
            </a:r>
          </a:p>
        </p:txBody>
      </p:sp>
      <p:sp>
        <p:nvSpPr>
          <p:cNvPr id="82" name="TextBox 81">
            <a:extLst>
              <a:ext uri="{FF2B5EF4-FFF2-40B4-BE49-F238E27FC236}">
                <a16:creationId xmlns:a16="http://schemas.microsoft.com/office/drawing/2014/main" id="{7480A6B1-8564-2E4F-8FF2-C6A5E08B3B86}"/>
              </a:ext>
            </a:extLst>
          </p:cNvPr>
          <p:cNvSpPr txBox="1"/>
          <p:nvPr/>
        </p:nvSpPr>
        <p:spPr>
          <a:xfrm>
            <a:off x="6666264" y="2360103"/>
            <a:ext cx="1455270" cy="307777"/>
          </a:xfrm>
          <a:prstGeom prst="rect">
            <a:avLst/>
          </a:prstGeom>
          <a:noFill/>
        </p:spPr>
        <p:txBody>
          <a:bodyPr wrap="none" rtlCol="0">
            <a:spAutoFit/>
          </a:bodyPr>
          <a:lstStyle/>
          <a:p>
            <a:r>
              <a:rPr lang="en-US" sz="1400" b="1" dirty="0"/>
              <a:t>FROM CORINTH</a:t>
            </a:r>
          </a:p>
        </p:txBody>
      </p:sp>
      <p:sp>
        <p:nvSpPr>
          <p:cNvPr id="83" name="TextBox 82">
            <a:extLst>
              <a:ext uri="{FF2B5EF4-FFF2-40B4-BE49-F238E27FC236}">
                <a16:creationId xmlns:a16="http://schemas.microsoft.com/office/drawing/2014/main" id="{C29F8E68-45BE-F246-A8FB-0F0ED947CCE5}"/>
              </a:ext>
            </a:extLst>
          </p:cNvPr>
          <p:cNvSpPr txBox="1"/>
          <p:nvPr/>
        </p:nvSpPr>
        <p:spPr>
          <a:xfrm>
            <a:off x="6707040" y="2587063"/>
            <a:ext cx="1257460" cy="461665"/>
          </a:xfrm>
          <a:prstGeom prst="rect">
            <a:avLst/>
          </a:prstGeom>
          <a:noFill/>
        </p:spPr>
        <p:txBody>
          <a:bodyPr wrap="none" rtlCol="0">
            <a:spAutoFit/>
          </a:bodyPr>
          <a:lstStyle/>
          <a:p>
            <a:r>
              <a:rPr lang="en-US" sz="1200" dirty="0"/>
              <a:t>AD 57 - Romans</a:t>
            </a:r>
          </a:p>
          <a:p>
            <a:r>
              <a:rPr lang="en-US" sz="1200" dirty="0"/>
              <a:t>AD 57 - Galatians</a:t>
            </a:r>
          </a:p>
        </p:txBody>
      </p:sp>
      <p:sp>
        <p:nvSpPr>
          <p:cNvPr id="84" name="TextBox 83">
            <a:extLst>
              <a:ext uri="{FF2B5EF4-FFF2-40B4-BE49-F238E27FC236}">
                <a16:creationId xmlns:a16="http://schemas.microsoft.com/office/drawing/2014/main" id="{B3362BBE-1F03-1541-A56F-52B45CB140E1}"/>
              </a:ext>
            </a:extLst>
          </p:cNvPr>
          <p:cNvSpPr txBox="1"/>
          <p:nvPr/>
        </p:nvSpPr>
        <p:spPr>
          <a:xfrm>
            <a:off x="6858000" y="3815517"/>
            <a:ext cx="1202573" cy="307777"/>
          </a:xfrm>
          <a:prstGeom prst="rect">
            <a:avLst/>
          </a:prstGeom>
          <a:noFill/>
        </p:spPr>
        <p:txBody>
          <a:bodyPr wrap="none" rtlCol="0">
            <a:spAutoFit/>
          </a:bodyPr>
          <a:lstStyle/>
          <a:p>
            <a:r>
              <a:rPr lang="en-US" sz="1400" b="1" dirty="0"/>
              <a:t>FROM ROME</a:t>
            </a:r>
          </a:p>
        </p:txBody>
      </p:sp>
      <p:sp>
        <p:nvSpPr>
          <p:cNvPr id="85" name="TextBox 84">
            <a:extLst>
              <a:ext uri="{FF2B5EF4-FFF2-40B4-BE49-F238E27FC236}">
                <a16:creationId xmlns:a16="http://schemas.microsoft.com/office/drawing/2014/main" id="{E887A3DC-40BD-454A-AB6B-7BFCDFEBAB64}"/>
              </a:ext>
            </a:extLst>
          </p:cNvPr>
          <p:cNvSpPr txBox="1"/>
          <p:nvPr/>
        </p:nvSpPr>
        <p:spPr>
          <a:xfrm>
            <a:off x="6737117" y="4009509"/>
            <a:ext cx="1575752" cy="954107"/>
          </a:xfrm>
          <a:prstGeom prst="rect">
            <a:avLst/>
          </a:prstGeom>
          <a:noFill/>
        </p:spPr>
        <p:txBody>
          <a:bodyPr wrap="none" rtlCol="0">
            <a:spAutoFit/>
          </a:bodyPr>
          <a:lstStyle/>
          <a:p>
            <a:r>
              <a:rPr lang="en-US" sz="1400" dirty="0"/>
              <a:t>AD 62 - Colossians</a:t>
            </a:r>
          </a:p>
          <a:p>
            <a:r>
              <a:rPr lang="en-US" sz="1400" dirty="0"/>
              <a:t>AD 62 - Ephesians</a:t>
            </a:r>
          </a:p>
          <a:p>
            <a:r>
              <a:rPr lang="en-US" sz="1400" dirty="0"/>
              <a:t>AD - 62 Philippians</a:t>
            </a:r>
          </a:p>
          <a:p>
            <a:r>
              <a:rPr lang="en-US" sz="1400" dirty="0"/>
              <a:t>AD 62 - Philemon</a:t>
            </a:r>
          </a:p>
        </p:txBody>
      </p:sp>
      <p:sp>
        <p:nvSpPr>
          <p:cNvPr id="86" name="TextBox 85">
            <a:extLst>
              <a:ext uri="{FF2B5EF4-FFF2-40B4-BE49-F238E27FC236}">
                <a16:creationId xmlns:a16="http://schemas.microsoft.com/office/drawing/2014/main" id="{EC9BE45D-AB97-4E47-B4AD-85CAEB9BCECA}"/>
              </a:ext>
            </a:extLst>
          </p:cNvPr>
          <p:cNvSpPr txBox="1"/>
          <p:nvPr/>
        </p:nvSpPr>
        <p:spPr>
          <a:xfrm>
            <a:off x="6712463" y="5007718"/>
            <a:ext cx="1733039" cy="307777"/>
          </a:xfrm>
          <a:prstGeom prst="rect">
            <a:avLst/>
          </a:prstGeom>
          <a:noFill/>
        </p:spPr>
        <p:txBody>
          <a:bodyPr wrap="none" rtlCol="0">
            <a:spAutoFit/>
          </a:bodyPr>
          <a:lstStyle/>
          <a:p>
            <a:r>
              <a:rPr lang="en-US" sz="1400" b="1" dirty="0"/>
              <a:t>FROM MACEDONIA</a:t>
            </a:r>
          </a:p>
        </p:txBody>
      </p:sp>
      <p:sp>
        <p:nvSpPr>
          <p:cNvPr id="87" name="TextBox 86">
            <a:extLst>
              <a:ext uri="{FF2B5EF4-FFF2-40B4-BE49-F238E27FC236}">
                <a16:creationId xmlns:a16="http://schemas.microsoft.com/office/drawing/2014/main" id="{9A4FA7CB-3F37-264D-9F1A-75A5E77BB649}"/>
              </a:ext>
            </a:extLst>
          </p:cNvPr>
          <p:cNvSpPr txBox="1"/>
          <p:nvPr/>
        </p:nvSpPr>
        <p:spPr>
          <a:xfrm>
            <a:off x="6858000" y="5161606"/>
            <a:ext cx="1546193" cy="523220"/>
          </a:xfrm>
          <a:prstGeom prst="rect">
            <a:avLst/>
          </a:prstGeom>
          <a:noFill/>
        </p:spPr>
        <p:txBody>
          <a:bodyPr wrap="none" rtlCol="0">
            <a:spAutoFit/>
          </a:bodyPr>
          <a:lstStyle/>
          <a:p>
            <a:r>
              <a:rPr lang="en-US" sz="1400" dirty="0"/>
              <a:t>AD 66 - </a:t>
            </a:r>
            <a:r>
              <a:rPr lang="en-US" sz="1400" b="1" dirty="0"/>
              <a:t>1 Timothy</a:t>
            </a:r>
          </a:p>
          <a:p>
            <a:r>
              <a:rPr lang="en-US" sz="1400" dirty="0"/>
              <a:t>AD 66 - Titus</a:t>
            </a:r>
          </a:p>
        </p:txBody>
      </p:sp>
      <p:sp>
        <p:nvSpPr>
          <p:cNvPr id="90" name="TextBox 89">
            <a:extLst>
              <a:ext uri="{FF2B5EF4-FFF2-40B4-BE49-F238E27FC236}">
                <a16:creationId xmlns:a16="http://schemas.microsoft.com/office/drawing/2014/main" id="{750A2F8D-92D1-4C4C-AA32-642428F7EB7D}"/>
              </a:ext>
            </a:extLst>
          </p:cNvPr>
          <p:cNvSpPr txBox="1"/>
          <p:nvPr/>
        </p:nvSpPr>
        <p:spPr>
          <a:xfrm>
            <a:off x="6824974" y="5623262"/>
            <a:ext cx="1202573" cy="307777"/>
          </a:xfrm>
          <a:prstGeom prst="rect">
            <a:avLst/>
          </a:prstGeom>
          <a:noFill/>
        </p:spPr>
        <p:txBody>
          <a:bodyPr wrap="none" rtlCol="0">
            <a:spAutoFit/>
          </a:bodyPr>
          <a:lstStyle/>
          <a:p>
            <a:r>
              <a:rPr lang="en-US" sz="1400" b="1" dirty="0"/>
              <a:t>FROM ROME</a:t>
            </a:r>
          </a:p>
        </p:txBody>
      </p:sp>
      <p:sp>
        <p:nvSpPr>
          <p:cNvPr id="91" name="TextBox 90">
            <a:extLst>
              <a:ext uri="{FF2B5EF4-FFF2-40B4-BE49-F238E27FC236}">
                <a16:creationId xmlns:a16="http://schemas.microsoft.com/office/drawing/2014/main" id="{FC3A86F3-0F4C-2B4C-8EEF-2C708B38FD20}"/>
              </a:ext>
            </a:extLst>
          </p:cNvPr>
          <p:cNvSpPr txBox="1"/>
          <p:nvPr/>
        </p:nvSpPr>
        <p:spPr>
          <a:xfrm>
            <a:off x="6661455" y="5782024"/>
            <a:ext cx="1651414" cy="523220"/>
          </a:xfrm>
          <a:prstGeom prst="rect">
            <a:avLst/>
          </a:prstGeom>
          <a:noFill/>
        </p:spPr>
        <p:txBody>
          <a:bodyPr wrap="none" rtlCol="0">
            <a:spAutoFit/>
          </a:bodyPr>
          <a:lstStyle/>
          <a:p>
            <a:r>
              <a:rPr lang="en-US" sz="1400" dirty="0"/>
              <a:t>AD 66 - Hebrews (?)</a:t>
            </a:r>
          </a:p>
          <a:p>
            <a:r>
              <a:rPr lang="en-US" sz="1400" dirty="0"/>
              <a:t>AD 67 - 2 Timothy</a:t>
            </a:r>
          </a:p>
        </p:txBody>
      </p:sp>
      <p:sp>
        <p:nvSpPr>
          <p:cNvPr id="6" name="TextBox 5">
            <a:extLst>
              <a:ext uri="{FF2B5EF4-FFF2-40B4-BE49-F238E27FC236}">
                <a16:creationId xmlns:a16="http://schemas.microsoft.com/office/drawing/2014/main" id="{30E5FE7D-EABE-EE48-B2C2-2996F6FE14F0}"/>
              </a:ext>
            </a:extLst>
          </p:cNvPr>
          <p:cNvSpPr txBox="1"/>
          <p:nvPr/>
        </p:nvSpPr>
        <p:spPr>
          <a:xfrm>
            <a:off x="1800757" y="4667504"/>
            <a:ext cx="3383747" cy="369332"/>
          </a:xfrm>
          <a:prstGeom prst="rect">
            <a:avLst/>
          </a:prstGeom>
          <a:noFill/>
          <a:ln w="28575">
            <a:solidFill>
              <a:schemeClr val="tx1"/>
            </a:solidFill>
          </a:ln>
        </p:spPr>
        <p:txBody>
          <a:bodyPr wrap="none" rtlCol="0">
            <a:spAutoFit/>
          </a:bodyPr>
          <a:lstStyle/>
          <a:p>
            <a:r>
              <a:rPr lang="en-US" dirty="0"/>
              <a:t>---</a:t>
            </a:r>
            <a:r>
              <a:rPr lang="en-US" b="1" dirty="0"/>
              <a:t>The Book of Acts Ends Here-</a:t>
            </a:r>
            <a:r>
              <a:rPr lang="en-US" dirty="0"/>
              <a:t>--</a:t>
            </a:r>
          </a:p>
        </p:txBody>
      </p:sp>
      <p:cxnSp>
        <p:nvCxnSpPr>
          <p:cNvPr id="17" name="Straight Arrow Connector 16">
            <a:extLst>
              <a:ext uri="{FF2B5EF4-FFF2-40B4-BE49-F238E27FC236}">
                <a16:creationId xmlns:a16="http://schemas.microsoft.com/office/drawing/2014/main" id="{B83A43CD-784A-A744-A356-52E95BC206C2}"/>
              </a:ext>
            </a:extLst>
          </p:cNvPr>
          <p:cNvCxnSpPr/>
          <p:nvPr/>
        </p:nvCxnSpPr>
        <p:spPr>
          <a:xfrm>
            <a:off x="6041241" y="4460907"/>
            <a:ext cx="914400" cy="91440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02186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2205</TotalTime>
  <Words>4371</Words>
  <Application>Microsoft Macintosh PowerPoint</Application>
  <PresentationFormat>On-screen Show (4:3)</PresentationFormat>
  <Paragraphs>429</Paragraphs>
  <Slides>19</Slides>
  <Notes>17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Abadi MT Condensed Extra Bold</vt:lpstr>
      <vt:lpstr>Aharoni</vt:lpstr>
      <vt:lpstr>Arial</vt:lpstr>
      <vt:lpstr>Arial Black</vt:lpstr>
      <vt:lpstr>Calibri</vt:lpstr>
      <vt:lpstr>Corbel</vt:lpstr>
      <vt:lpstr>Wingdings</vt:lpstr>
      <vt:lpstr>Wingdings 2</vt:lpstr>
      <vt:lpstr>Wingdings 3</vt:lpstr>
      <vt:lpstr>Module</vt:lpstr>
      <vt:lpstr>Symphony of the Scriptures</vt:lpstr>
      <vt:lpstr>1 Timothy</vt:lpstr>
      <vt:lpstr>PowerPoint Presentation</vt:lpstr>
      <vt:lpstr>Preaching is a trust</vt:lpstr>
      <vt:lpstr>Entrusted with…</vt:lpstr>
      <vt:lpstr>PowerPoint Presentation</vt:lpstr>
      <vt:lpstr>PowerPoint Presentation</vt:lpstr>
      <vt:lpstr>About the New Testament  “Canon”</vt:lpstr>
      <vt:lpstr>PowerPoint Presentation</vt:lpstr>
      <vt:lpstr>PowerPoint Presentation</vt:lpstr>
      <vt:lpstr>The theme in 1,2 Timothy and Titus </vt:lpstr>
      <vt:lpstr>What “Unhealthy” teaching is…</vt:lpstr>
      <vt:lpstr>Who wrote the book?</vt:lpstr>
      <vt:lpstr>Where are we?</vt:lpstr>
      <vt:lpstr>Why is 1 Timothy so important?</vt:lpstr>
      <vt:lpstr>What’s the point?</vt:lpstr>
      <vt:lpstr>Brief Outline</vt:lpstr>
      <vt:lpstr>PowerPoint Presentation</vt:lpstr>
      <vt:lpstr>Words matter!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98</cp:revision>
  <cp:lastPrinted>2022-05-17T18:55:13Z</cp:lastPrinted>
  <dcterms:created xsi:type="dcterms:W3CDTF">2010-11-07T11:38:16Z</dcterms:created>
  <dcterms:modified xsi:type="dcterms:W3CDTF">2023-01-05T00:21:38Z</dcterms:modified>
</cp:coreProperties>
</file>